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5" r:id="rId3"/>
    <p:sldId id="266" r:id="rId4"/>
    <p:sldId id="267" r:id="rId5"/>
    <p:sldId id="268" r:id="rId6"/>
    <p:sldId id="262" r:id="rId7"/>
    <p:sldId id="259" r:id="rId8"/>
    <p:sldId id="264" r:id="rId9"/>
    <p:sldId id="261" r:id="rId10"/>
    <p:sldId id="269" r:id="rId11"/>
    <p:sldId id="258" r:id="rId12"/>
    <p:sldId id="263" r:id="rId13"/>
    <p:sldId id="25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99" autoAdjust="0"/>
    <p:restoredTop sz="74651" autoAdjust="0"/>
  </p:normalViewPr>
  <p:slideViewPr>
    <p:cSldViewPr snapToGrid="0">
      <p:cViewPr varScale="1">
        <p:scale>
          <a:sx n="82" d="100"/>
          <a:sy n="82" d="100"/>
        </p:scale>
        <p:origin x="10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31F1A3-69DF-42F2-9CC2-F58F7A196197}" type="datetimeFigureOut">
              <a:rPr lang="en-GB" smtClean="0"/>
              <a:t>08/05/2019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DAA01A-1BB7-4723-8DCD-CAD1D50C38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4670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Israeli tanks advancing on the Golan Heights. June 1967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AA01A-1BB7-4723-8DCD-CAD1D50C383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538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 about 600,000 Israelis living in over 200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settlements in the West Bank.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AA01A-1BB7-4723-8DCD-CAD1D50C383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2214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 about 600,000 Israelis living in over 200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settlements in the West Bank.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AA01A-1BB7-4723-8DCD-CAD1D50C383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90624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Photo:  </a:t>
            </a:r>
            <a:r>
              <a:rPr lang="en-GB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Mohamed Abu Nahel</a:t>
            </a: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AA01A-1BB7-4723-8DCD-CAD1D50C383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5199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42D7-8779-4A65-980D-8E1064BD559A}" type="datetime1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470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237A6-7670-406E-810D-1C0B0C6054BD}" type="datetime1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5719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7333D-B99E-4CFF-B95D-5D280ECFE542}" type="datetime1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963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0C2F4-06C5-4C8B-9CDB-B4EB5740ECDE}" type="datetime1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tángulo 4">
            <a:extLst>
              <a:ext uri="{FF2B5EF4-FFF2-40B4-BE49-F238E27FC236}">
                <a16:creationId xmlns:a16="http://schemas.microsoft.com/office/drawing/2014/main" id="{E422FF4E-F7B1-3D41-B89A-CE5EAEB4AA76}"/>
              </a:ext>
            </a:extLst>
          </p:cNvPr>
          <p:cNvSpPr/>
          <p:nvPr userDrawn="1"/>
        </p:nvSpPr>
        <p:spPr>
          <a:xfrm>
            <a:off x="0" y="0"/>
            <a:ext cx="12192000" cy="5118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12">
            <a:extLst>
              <a:ext uri="{FF2B5EF4-FFF2-40B4-BE49-F238E27FC236}">
                <a16:creationId xmlns:a16="http://schemas.microsoft.com/office/drawing/2014/main" id="{CF993381-661A-1749-A408-7710E5ABC7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845" y="303692"/>
            <a:ext cx="3190207" cy="23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50333-C659-4D53-85DB-C1FF10621354}" type="datetime1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4021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B2F45-7DB6-40FA-8A1B-3610DD16E489}" type="datetime1">
              <a:rPr lang="en-GB" smtClean="0"/>
              <a:t>08/05/2019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50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BD1E-B4B0-4B7B-AF1E-6C27D673F5C1}" type="datetime1">
              <a:rPr lang="en-GB" smtClean="0"/>
              <a:t>08/05/2019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4264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D5AB5-7437-48AD-8A3D-35683EBEA55D}" type="datetime1">
              <a:rPr lang="en-GB" smtClean="0"/>
              <a:t>08/05/2019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003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B03D-7361-4563-BF8A-0B56163A1A05}" type="datetime1">
              <a:rPr lang="en-GB" smtClean="0"/>
              <a:t>08/05/2019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5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0D738-B2AB-4F5B-B4D0-87E22C4E12A8}" type="datetime1">
              <a:rPr lang="en-GB" smtClean="0"/>
              <a:t>08/05/2019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4860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C52FC-FA68-4DB1-8540-9977053381D7}" type="datetime1">
              <a:rPr lang="en-GB" smtClean="0"/>
              <a:t>08/05/2019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5669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1509D-855C-40D8-9594-21B8CF2956DA}" type="datetime1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accent2"/>
                </a:solidFill>
              </a:defRPr>
            </a:lvl1pPr>
          </a:lstStyle>
          <a:p>
            <a:fld id="{D298F117-460C-4538-AF90-2E00BD5B34F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Rectángulo 4">
            <a:extLst>
              <a:ext uri="{FF2B5EF4-FFF2-40B4-BE49-F238E27FC236}">
                <a16:creationId xmlns:a16="http://schemas.microsoft.com/office/drawing/2014/main" id="{E422FF4E-F7B1-3D41-B89A-CE5EAEB4AA76}"/>
              </a:ext>
            </a:extLst>
          </p:cNvPr>
          <p:cNvSpPr/>
          <p:nvPr userDrawn="1"/>
        </p:nvSpPr>
        <p:spPr>
          <a:xfrm>
            <a:off x="0" y="0"/>
            <a:ext cx="12192000" cy="5118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12">
            <a:extLst>
              <a:ext uri="{FF2B5EF4-FFF2-40B4-BE49-F238E27FC236}">
                <a16:creationId xmlns:a16="http://schemas.microsoft.com/office/drawing/2014/main" id="{CF993381-661A-1749-A408-7710E5ABC799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845" y="303692"/>
            <a:ext cx="3190207" cy="23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644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Y58njT2oXfE&amp;list=PLt5yLy8nhB7IbM8wR2x1eBFXhDUwk3nxb&amp;index=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youtu.be/SfCfQCnbWa4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soldiers site:eyewitnessblogs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6227"/>
            <a:ext cx="12192000" cy="812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752AFA30-6A3F-ED4D-A97D-EBC959DA2B60}"/>
              </a:ext>
            </a:extLst>
          </p:cNvPr>
          <p:cNvSpPr/>
          <p:nvPr/>
        </p:nvSpPr>
        <p:spPr>
          <a:xfrm>
            <a:off x="5985353" y="2429004"/>
            <a:ext cx="6206647" cy="36638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Imagen 12">
            <a:extLst>
              <a:ext uri="{FF2B5EF4-FFF2-40B4-BE49-F238E27FC236}">
                <a16:creationId xmlns:a16="http://schemas.microsoft.com/office/drawing/2014/main" id="{5B1B6E62-9462-D54C-9E87-B042BC1EC26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193" y="5645769"/>
            <a:ext cx="2358732" cy="173007"/>
          </a:xfrm>
          <a:prstGeom prst="rect">
            <a:avLst/>
          </a:prstGeom>
        </p:spPr>
      </p:pic>
      <p:sp>
        <p:nvSpPr>
          <p:cNvPr id="7" name="Subtítulo 15">
            <a:extLst>
              <a:ext uri="{FF2B5EF4-FFF2-40B4-BE49-F238E27FC236}">
                <a16:creationId xmlns:a16="http://schemas.microsoft.com/office/drawing/2014/main" id="{4BFE9A4D-D987-F340-99F8-5E08AE1EC3A2}"/>
              </a:ext>
            </a:extLst>
          </p:cNvPr>
          <p:cNvSpPr txBox="1">
            <a:spLocks/>
          </p:cNvSpPr>
          <p:nvPr/>
        </p:nvSpPr>
        <p:spPr>
          <a:xfrm>
            <a:off x="6236917" y="2768633"/>
            <a:ext cx="5703518" cy="171684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sz="6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es-ES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6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s-ES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6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ES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6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occupation</a:t>
            </a:r>
            <a:r>
              <a:rPr lang="es-ES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s-ES" sz="6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ubtítulo 15">
            <a:extLst>
              <a:ext uri="{FF2B5EF4-FFF2-40B4-BE49-F238E27FC236}">
                <a16:creationId xmlns:a16="http://schemas.microsoft.com/office/drawing/2014/main" id="{B7724BC2-CF42-D14A-B8DC-8AD236C5ED7F}"/>
              </a:ext>
            </a:extLst>
          </p:cNvPr>
          <p:cNvSpPr txBox="1">
            <a:spLocks/>
          </p:cNvSpPr>
          <p:nvPr/>
        </p:nvSpPr>
        <p:spPr>
          <a:xfrm>
            <a:off x="6236917" y="4485481"/>
            <a:ext cx="5703518" cy="13680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Exploring life in East Jerusalem, the West Bank and Gaza since 1967.</a:t>
            </a:r>
            <a:endParaRPr lang="en-GB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451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793" y="552450"/>
            <a:ext cx="7133207" cy="6305550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360647" y="1825626"/>
            <a:ext cx="4237892" cy="1855124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 smtClean="0">
                <a:solidFill>
                  <a:schemeClr val="bg1"/>
                </a:solidFill>
              </a:rPr>
              <a:t>You decide: is Israel meeting its responsibilities in the West Bank, East Jerusalem and Gaza?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974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3152597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36048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4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226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15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Obligation of the Occupying power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Your mark out of 5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Your reason for this mark</a:t>
                      </a:r>
                      <a:endParaRPr lang="en-GB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Israel cannot move civilians in or out of the occupied land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Collective punishment: Israel should not punish the general population for the crimes of a few people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Israel should respect the local laws and not impose its own laws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dirty="0"/>
                        <a:t> </a:t>
                      </a:r>
                      <a:endParaRPr lang="en-GB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dirty="0"/>
                        <a:t>Children: Israel must ensure the proper working of all institutions devoted to the care and education of children.</a:t>
                      </a:r>
                      <a:endParaRPr lang="en-GB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dirty="0"/>
                        <a:t>Israel should not destroy the property of Palestinians unless there’s an essential military reason</a:t>
                      </a:r>
                      <a:endParaRPr lang="en-GB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dirty="0"/>
                        <a:t>Israel should respect and not exploit natural resources</a:t>
                      </a:r>
                      <a:endParaRPr lang="en-GB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Israel should do all it can to keep people under occupation safe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dirty="0"/>
                        <a:t>Israel should not lock people up without trial unless it is absolutely necessary to keep people safe</a:t>
                      </a:r>
                      <a:endParaRPr lang="en-GB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dirty="0"/>
                        <a:t> </a:t>
                      </a:r>
                      <a:endParaRPr lang="en-GB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95500" y="1690688"/>
            <a:ext cx="9258300" cy="3908762"/>
          </a:xfrm>
          <a:prstGeom prst="rect">
            <a:avLst/>
          </a:prstGeom>
          <a:solidFill>
            <a:schemeClr val="accent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61950"/>
            <a:r>
              <a:rPr lang="en-U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WAIT! </a:t>
            </a:r>
          </a:p>
          <a:p>
            <a:pPr marL="361950"/>
            <a:r>
              <a:rPr lang="en-U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else do you need to know?</a:t>
            </a:r>
          </a:p>
          <a:p>
            <a:pPr marL="361950"/>
            <a:r>
              <a:rPr lang="en-U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 reviewing the case studies to find out more about the occupation.</a:t>
            </a:r>
          </a:p>
          <a:p>
            <a:pPr marL="361950"/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47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0" y="0"/>
          <a:ext cx="12191999" cy="68580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36048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4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226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15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dirty="0"/>
                        <a:t>Obligation of the Occupying power</a:t>
                      </a:r>
                      <a:endParaRPr lang="en-GB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Your mark out of 5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Your reason for this mark</a:t>
                      </a:r>
                      <a:endParaRPr lang="en-GB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Israel cannot move civilians in or out of the occupied land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dirty="0"/>
                        <a:t> </a:t>
                      </a:r>
                      <a:endParaRPr lang="en-GB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Collective punishment: Israel should not punish the general population for the crimes of a few people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Israel should respect the local laws and not impose its own laws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dirty="0"/>
                        <a:t> </a:t>
                      </a:r>
                      <a:endParaRPr lang="en-GB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dirty="0"/>
                        <a:t>Children: Israel must ensure the proper working of all institutions devoted to the care and education of children.</a:t>
                      </a:r>
                      <a:endParaRPr lang="en-GB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dirty="0"/>
                        <a:t>Israel should not destroy the property of Palestinians unless there’s an essential military reason</a:t>
                      </a:r>
                      <a:endParaRPr lang="en-GB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dirty="0"/>
                        <a:t>Israel should respect and not exploit natural resources</a:t>
                      </a:r>
                      <a:endParaRPr lang="en-GB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Israel should do all it can to keep people under occupation safe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dirty="0"/>
                        <a:t>Israel should not lock people up without trial unless it is absolutely necessary to keep people safe</a:t>
                      </a:r>
                      <a:endParaRPr lang="en-GB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/>
                        <a:t> </a:t>
                      </a:r>
                      <a:endParaRPr lang="en-GB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dirty="0"/>
                        <a:t> </a:t>
                      </a:r>
                      <a:endParaRPr lang="en-GB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6" name="Content Placeholder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8657" y="518803"/>
            <a:ext cx="748294" cy="80986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15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62843"/>
            <a:ext cx="10515600" cy="1325563"/>
          </a:xfrm>
          <a:solidFill>
            <a:schemeClr val="accent2"/>
          </a:solidFill>
        </p:spPr>
        <p:txBody>
          <a:bodyPr/>
          <a:lstStyle/>
          <a:p>
            <a:pPr marL="360363"/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Resources</a:t>
            </a:r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01925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 smtClean="0"/>
              <a:t>Useful </a:t>
            </a:r>
            <a:r>
              <a:rPr lang="en-GB" dirty="0"/>
              <a:t>video: The Six-Day </a:t>
            </a:r>
            <a:r>
              <a:rPr lang="en-GB" dirty="0" smtClean="0"/>
              <a:t>War and </a:t>
            </a:r>
            <a:r>
              <a:rPr lang="en-GB" dirty="0"/>
              <a:t>the Palestinian </a:t>
            </a:r>
            <a:r>
              <a:rPr lang="en-GB" dirty="0" smtClean="0"/>
              <a:t>Liberation Organisation </a:t>
            </a:r>
            <a:r>
              <a:rPr lang="en-GB" dirty="0"/>
              <a:t>(PLO) | http://</a:t>
            </a:r>
            <a:r>
              <a:rPr lang="en-GB" dirty="0" smtClean="0"/>
              <a:t>www. bbc.co.uk/education/clips/zq7b87h   </a:t>
            </a:r>
            <a:r>
              <a:rPr lang="en-GB" dirty="0"/>
              <a:t>(04:17min)</a:t>
            </a:r>
          </a:p>
          <a:p>
            <a:r>
              <a:rPr lang="en-GB" dirty="0" smtClean="0"/>
              <a:t>What </a:t>
            </a:r>
            <a:r>
              <a:rPr lang="en-GB" dirty="0"/>
              <a:t>is the occupation</a:t>
            </a:r>
            <a:r>
              <a:rPr lang="en-GB" dirty="0" smtClean="0"/>
              <a:t>? (</a:t>
            </a:r>
            <a:r>
              <a:rPr lang="en-GB" dirty="0"/>
              <a:t>printed)</a:t>
            </a:r>
          </a:p>
          <a:p>
            <a:r>
              <a:rPr lang="en-GB" dirty="0" smtClean="0"/>
              <a:t>Video</a:t>
            </a:r>
            <a:r>
              <a:rPr lang="en-GB" dirty="0"/>
              <a:t>: Israeli Palestinian </a:t>
            </a:r>
            <a:r>
              <a:rPr lang="en-GB" dirty="0" smtClean="0"/>
              <a:t>conflict explained: </a:t>
            </a:r>
            <a:r>
              <a:rPr lang="en-GB" dirty="0" smtClean="0">
                <a:hlinkClick r:id="rId2"/>
              </a:rPr>
              <a:t>https://www.youtube.com/watch?v=Y58njT2oXfE&amp;list=PLt5yLy8nhB7IbM8wR2x1eBFXhDUwk3nxb&amp;index=4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224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89824"/>
            <a:ext cx="4237892" cy="4351338"/>
          </a:xfrm>
          <a:solidFill>
            <a:schemeClr val="accent2"/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</a:rPr>
              <a:t>Israel </a:t>
            </a:r>
            <a:r>
              <a:rPr lang="en-GB" dirty="0" smtClean="0">
                <a:solidFill>
                  <a:schemeClr val="bg1"/>
                </a:solidFill>
              </a:rPr>
              <a:t>took control </a:t>
            </a:r>
            <a:r>
              <a:rPr lang="en-GB" dirty="0">
                <a:solidFill>
                  <a:schemeClr val="bg1"/>
                </a:solidFill>
              </a:rPr>
              <a:t>of the West Bank, the Gaza Strip </a:t>
            </a:r>
            <a:r>
              <a:rPr lang="en-GB" dirty="0" smtClean="0">
                <a:solidFill>
                  <a:schemeClr val="bg1"/>
                </a:solidFill>
              </a:rPr>
              <a:t>and East </a:t>
            </a:r>
            <a:r>
              <a:rPr lang="en-GB" dirty="0">
                <a:solidFill>
                  <a:schemeClr val="bg1"/>
                </a:solidFill>
              </a:rPr>
              <a:t>Jerusalem in the Six-Day War of </a:t>
            </a:r>
            <a:r>
              <a:rPr lang="en-GB" dirty="0" smtClean="0">
                <a:solidFill>
                  <a:schemeClr val="bg1"/>
                </a:solidFill>
              </a:rPr>
              <a:t>1967, when </a:t>
            </a:r>
            <a:r>
              <a:rPr lang="en-GB" dirty="0">
                <a:solidFill>
                  <a:schemeClr val="bg1"/>
                </a:solidFill>
              </a:rPr>
              <a:t>it fought the neighbouring </a:t>
            </a:r>
            <a:r>
              <a:rPr lang="en-GB" dirty="0" smtClean="0">
                <a:solidFill>
                  <a:schemeClr val="bg1"/>
                </a:solidFill>
              </a:rPr>
              <a:t>countries of </a:t>
            </a:r>
            <a:r>
              <a:rPr lang="en-GB" dirty="0">
                <a:solidFill>
                  <a:schemeClr val="bg1"/>
                </a:solidFill>
              </a:rPr>
              <a:t>Jordan, Egypt and Syria. Israel also </a:t>
            </a:r>
            <a:r>
              <a:rPr lang="en-GB" dirty="0" smtClean="0">
                <a:solidFill>
                  <a:schemeClr val="bg1"/>
                </a:solidFill>
              </a:rPr>
              <a:t>took over </a:t>
            </a:r>
            <a:r>
              <a:rPr lang="en-GB" dirty="0">
                <a:solidFill>
                  <a:schemeClr val="bg1"/>
                </a:solidFill>
              </a:rPr>
              <a:t>the Golan Heights from Syria and </a:t>
            </a:r>
            <a:r>
              <a:rPr lang="en-GB" dirty="0" smtClean="0">
                <a:solidFill>
                  <a:schemeClr val="bg1"/>
                </a:solidFill>
              </a:rPr>
              <a:t>the Sinai </a:t>
            </a:r>
            <a:r>
              <a:rPr lang="en-GB" dirty="0">
                <a:solidFill>
                  <a:schemeClr val="bg1"/>
                </a:solidFill>
              </a:rPr>
              <a:t>from Egypt. Before the war, like </a:t>
            </a:r>
            <a:r>
              <a:rPr lang="en-GB" dirty="0" smtClean="0">
                <a:solidFill>
                  <a:schemeClr val="bg1"/>
                </a:solidFill>
              </a:rPr>
              <a:t>today, Palestine </a:t>
            </a:r>
            <a:r>
              <a:rPr lang="en-GB" dirty="0">
                <a:solidFill>
                  <a:schemeClr val="bg1"/>
                </a:solidFill>
              </a:rPr>
              <a:t>was not recognised as a country </a:t>
            </a:r>
            <a:r>
              <a:rPr lang="en-GB" dirty="0" smtClean="0">
                <a:solidFill>
                  <a:schemeClr val="bg1"/>
                </a:solidFill>
              </a:rPr>
              <a:t>by much </a:t>
            </a:r>
            <a:r>
              <a:rPr lang="en-GB" dirty="0">
                <a:solidFill>
                  <a:schemeClr val="bg1"/>
                </a:solidFill>
              </a:rPr>
              <a:t>of the world. The West Bank and </a:t>
            </a:r>
            <a:r>
              <a:rPr lang="en-GB" dirty="0" smtClean="0">
                <a:solidFill>
                  <a:schemeClr val="bg1"/>
                </a:solidFill>
              </a:rPr>
              <a:t>East Jerusalem </a:t>
            </a:r>
            <a:r>
              <a:rPr lang="en-GB" dirty="0">
                <a:solidFill>
                  <a:schemeClr val="bg1"/>
                </a:solidFill>
              </a:rPr>
              <a:t>was under Jordanian control </a:t>
            </a:r>
            <a:r>
              <a:rPr lang="en-GB" dirty="0" smtClean="0">
                <a:solidFill>
                  <a:schemeClr val="bg1"/>
                </a:solidFill>
              </a:rPr>
              <a:t>and Egypt </a:t>
            </a:r>
            <a:r>
              <a:rPr lang="en-GB" dirty="0">
                <a:solidFill>
                  <a:schemeClr val="bg1"/>
                </a:solidFill>
              </a:rPr>
              <a:t>ruled in the Gaza Strip and Sinai.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817" y="589824"/>
            <a:ext cx="6143431" cy="6293919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58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thumb/4/47/Israeli_tanks_advancing_on_the_Golan_Heights._June_1967._D327-098.jpg/1024px-Israeli_tanks_advancing_on_the_Golan_Heights._June_1967._D327-0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92" y="-1762026"/>
            <a:ext cx="13453009" cy="8973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50" name="Picture 2" descr="https://upload.wikimedia.org/wikipedia/en/f/f0/Soldiers_Western_Wall_1967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478" y="1960403"/>
            <a:ext cx="290089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180292" y="3685046"/>
            <a:ext cx="4237892" cy="2626695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</a:rPr>
              <a:t>David </a:t>
            </a:r>
            <a:r>
              <a:rPr lang="en-GB" dirty="0" err="1">
                <a:solidFill>
                  <a:schemeClr val="bg1"/>
                </a:solidFill>
              </a:rPr>
              <a:t>Rubinger's</a:t>
            </a:r>
            <a:r>
              <a:rPr lang="en-GB" dirty="0">
                <a:solidFill>
                  <a:schemeClr val="bg1"/>
                </a:solidFill>
              </a:rPr>
              <a:t> famed photograph of IDF paratroopers at Jerusalem's Western Wall shortly after its </a:t>
            </a:r>
            <a:r>
              <a:rPr lang="en-GB" dirty="0" smtClean="0">
                <a:solidFill>
                  <a:schemeClr val="bg1"/>
                </a:solidFill>
              </a:rPr>
              <a:t>capture in 1967.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91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8193"/>
            <a:ext cx="105156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Israel meeting its responsibilities?</a:t>
            </a:r>
            <a:endParaRPr lang="en-GB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01478"/>
            <a:ext cx="10515600" cy="447548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 smtClean="0"/>
              <a:t>In </a:t>
            </a:r>
            <a:r>
              <a:rPr lang="en-GB" dirty="0"/>
              <a:t>the eyes of most of the </a:t>
            </a:r>
            <a:r>
              <a:rPr lang="en-GB" dirty="0" smtClean="0"/>
              <a:t>international community </a:t>
            </a:r>
            <a:r>
              <a:rPr lang="en-GB" dirty="0"/>
              <a:t>including the United Nations and </a:t>
            </a:r>
            <a:r>
              <a:rPr lang="en-GB" dirty="0" smtClean="0"/>
              <a:t>the International </a:t>
            </a:r>
            <a:r>
              <a:rPr lang="en-GB" dirty="0"/>
              <a:t>Committee of the Red Cross </a:t>
            </a:r>
            <a:r>
              <a:rPr lang="en-GB" dirty="0" smtClean="0"/>
              <a:t>and the </a:t>
            </a:r>
            <a:r>
              <a:rPr lang="en-GB" dirty="0"/>
              <a:t>Red Crescent, Israel has occupied the </a:t>
            </a:r>
            <a:r>
              <a:rPr lang="en-GB" dirty="0" smtClean="0"/>
              <a:t>West Bank</a:t>
            </a:r>
            <a:r>
              <a:rPr lang="en-GB" dirty="0"/>
              <a:t>, Gaza and East Jerusalem since 1967</a:t>
            </a:r>
            <a:r>
              <a:rPr lang="en-GB" dirty="0" smtClean="0"/>
              <a:t>.  The </a:t>
            </a:r>
            <a:r>
              <a:rPr lang="en-GB" dirty="0"/>
              <a:t>occupying power has responsibilities </a:t>
            </a:r>
            <a:r>
              <a:rPr lang="en-GB" dirty="0" smtClean="0"/>
              <a:t>under international </a:t>
            </a:r>
            <a:r>
              <a:rPr lang="en-GB" dirty="0"/>
              <a:t>law. These “obligations” come </a:t>
            </a:r>
            <a:r>
              <a:rPr lang="en-GB" dirty="0" smtClean="0"/>
              <a:t>from two </a:t>
            </a:r>
            <a:r>
              <a:rPr lang="en-GB" dirty="0"/>
              <a:t>international agreements</a:t>
            </a:r>
            <a:r>
              <a:rPr lang="en-GB" dirty="0" smtClean="0"/>
              <a:t>:</a:t>
            </a:r>
          </a:p>
          <a:p>
            <a:pPr marL="266700" indent="0">
              <a:buNone/>
            </a:pPr>
            <a:r>
              <a:rPr lang="en-GB" dirty="0" smtClean="0"/>
              <a:t>1. the </a:t>
            </a:r>
            <a:r>
              <a:rPr lang="en-GB" dirty="0"/>
              <a:t>Regulations Respecting the Laws </a:t>
            </a:r>
            <a:r>
              <a:rPr lang="en-GB" dirty="0" smtClean="0"/>
              <a:t>and Customs </a:t>
            </a:r>
            <a:r>
              <a:rPr lang="en-GB" dirty="0"/>
              <a:t>of War on Land, signed in The </a:t>
            </a:r>
            <a:r>
              <a:rPr lang="en-GB" dirty="0" smtClean="0"/>
              <a:t>Hague on </a:t>
            </a:r>
            <a:r>
              <a:rPr lang="en-GB" dirty="0"/>
              <a:t>18 October </a:t>
            </a:r>
            <a:r>
              <a:rPr lang="en-GB" dirty="0" smtClean="0"/>
              <a:t>1907</a:t>
            </a:r>
          </a:p>
          <a:p>
            <a:pPr marL="266700" indent="0">
              <a:buNone/>
            </a:pPr>
            <a:r>
              <a:rPr lang="en-GB" dirty="0" smtClean="0"/>
              <a:t>(“</a:t>
            </a:r>
            <a:r>
              <a:rPr lang="en-GB" dirty="0"/>
              <a:t>the Hague </a:t>
            </a:r>
            <a:r>
              <a:rPr lang="en-GB" dirty="0" smtClean="0"/>
              <a:t>Regulations)</a:t>
            </a:r>
          </a:p>
          <a:p>
            <a:pPr marL="266700" indent="0">
              <a:buNone/>
            </a:pPr>
            <a:r>
              <a:rPr lang="en-GB" dirty="0" smtClean="0"/>
              <a:t>2. the </a:t>
            </a:r>
            <a:r>
              <a:rPr lang="en-GB" dirty="0"/>
              <a:t>Fourth Convention Relative to </a:t>
            </a:r>
            <a:r>
              <a:rPr lang="en-GB" dirty="0" smtClean="0"/>
              <a:t>the Protection </a:t>
            </a:r>
            <a:r>
              <a:rPr lang="en-GB" dirty="0"/>
              <a:t>of Civilian Persons in Time </a:t>
            </a:r>
            <a:r>
              <a:rPr lang="en-GB" dirty="0" smtClean="0"/>
              <a:t>of War </a:t>
            </a:r>
            <a:r>
              <a:rPr lang="en-GB" dirty="0"/>
              <a:t>signed in Geneva on 12 August </a:t>
            </a:r>
            <a:r>
              <a:rPr lang="en-GB" dirty="0" smtClean="0"/>
              <a:t>1949</a:t>
            </a:r>
            <a:endParaRPr lang="en-GB" dirty="0"/>
          </a:p>
          <a:p>
            <a:pPr marL="266700" indent="0">
              <a:buNone/>
            </a:pPr>
            <a:r>
              <a:rPr lang="en-GB" dirty="0"/>
              <a:t>(“the Fourth Geneva Convention”).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060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793" y="552450"/>
            <a:ext cx="7133207" cy="6305550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360647" y="1825626"/>
            <a:ext cx="4237892" cy="1855124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 smtClean="0">
                <a:solidFill>
                  <a:schemeClr val="bg1"/>
                </a:solidFill>
              </a:rPr>
              <a:t>You decide: is Israel meeting its responsibilities in the West Bank, East Jerusalem and Gaza?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987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https://upload.wikimedia.org/wikipedia/commons/0/07/Ariel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38613"/>
            <a:ext cx="15544800" cy="1165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0864" y="3388023"/>
            <a:ext cx="8145624" cy="292387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“The occupying power shall not deport or transfer parts of its own population into the territories it occupies.”</a:t>
            </a:r>
          </a:p>
          <a:p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Article 49 of the Fourth Geneva Convention relative to the protection of civilian persons in time of war</a:t>
            </a:r>
          </a:p>
          <a:p>
            <a:endParaRPr lang="en-GB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034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013" y="685800"/>
            <a:ext cx="5205345" cy="6172200"/>
          </a:xfrm>
          <a:prstGeom prst="rect">
            <a:avLst/>
          </a:prstGeom>
        </p:spPr>
      </p:pic>
      <p:pic>
        <p:nvPicPr>
          <p:cNvPr id="2050" name="Picture 2" descr="https://eappiblog.files.wordpress.com/2013/10/m-schaffluetzel-8-and-10-years-old-boy-getting-detained-in-azzun-06101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8400" y="685800"/>
            <a:ext cx="8331200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347544" y="6488668"/>
            <a:ext cx="327525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 EAPPI/M.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Schaffluetzel</a:t>
            </a:r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344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Gaz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8555" y="0"/>
            <a:ext cx="131924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02710" y="5576798"/>
            <a:ext cx="5089340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about Gaza?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439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9977" y="676275"/>
            <a:ext cx="5726048" cy="6045200"/>
          </a:xfrm>
          <a:solidFill>
            <a:schemeClr val="accent2"/>
          </a:solidFill>
        </p:spPr>
        <p:txBody>
          <a:bodyPr>
            <a:normAutofit fontScale="92500"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1.9 million Palestinians live in Gaza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Israel took control from Egypt in Six Day War (1967)</a:t>
            </a:r>
            <a:endParaRPr lang="en-GB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Israel and Egypt maintain a blockade, restricting access in and out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Politically controlled by the militant Palestinian organization, Hamas</a:t>
            </a:r>
            <a:endParaRPr lang="en-GB" dirty="0" smtClean="0">
              <a:solidFill>
                <a:schemeClr val="bg1"/>
              </a:solidFill>
            </a:endParaRPr>
          </a:p>
          <a:p>
            <a:r>
              <a:rPr lang="en-GB" dirty="0" smtClean="0">
                <a:solidFill>
                  <a:schemeClr val="bg1"/>
                </a:solidFill>
              </a:rPr>
              <a:t>Gaza is 41km long and 10km wide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44% unemployment 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The median age is 18 (compared with 40 in the UK). 40% of the population younger than 15 years old.</a:t>
            </a:r>
          </a:p>
          <a:p>
            <a:r>
              <a:rPr lang="en-US" dirty="0">
                <a:solidFill>
                  <a:schemeClr val="bg1"/>
                </a:solidFill>
              </a:rPr>
              <a:t>Video: Al </a:t>
            </a:r>
            <a:r>
              <a:rPr lang="en-US" dirty="0" err="1">
                <a:solidFill>
                  <a:schemeClr val="bg1"/>
                </a:solidFill>
              </a:rPr>
              <a:t>Shatie</a:t>
            </a:r>
            <a:r>
              <a:rPr lang="en-US" dirty="0">
                <a:solidFill>
                  <a:schemeClr val="bg1"/>
                </a:solidFill>
              </a:rPr>
              <a:t> refugee camp, Gaza </a:t>
            </a:r>
            <a:r>
              <a:rPr lang="en-US" dirty="0">
                <a:solidFill>
                  <a:schemeClr val="bg1"/>
                </a:solidFill>
                <a:hlinkClick r:id="rId2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2"/>
              </a:rPr>
              <a:t>youtu.be/SfCfQCnbWa4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s://upload.wikimedia.org/wikipedia/commons/1/11/Gaza_closure_December_201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618" y="0"/>
            <a:ext cx="56813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8F117-460C-4538-AF90-2E00BD5B34F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47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977</TotalTime>
  <Words>791</Words>
  <Application>Microsoft Office PowerPoint</Application>
  <PresentationFormat>Widescreen</PresentationFormat>
  <Paragraphs>110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Is Israel meeting its responsibilities?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Ellis Brooks</dc:creator>
  <cp:lastModifiedBy>Ellis Brooks</cp:lastModifiedBy>
  <cp:revision>27</cp:revision>
  <dcterms:created xsi:type="dcterms:W3CDTF">2019-01-18T21:40:41Z</dcterms:created>
  <dcterms:modified xsi:type="dcterms:W3CDTF">2019-05-08T10:23:29Z</dcterms:modified>
</cp:coreProperties>
</file>