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5" r:id="rId3"/>
    <p:sldId id="269" r:id="rId4"/>
    <p:sldId id="267" r:id="rId5"/>
    <p:sldId id="271" r:id="rId6"/>
    <p:sldId id="268" r:id="rId7"/>
    <p:sldId id="26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34" autoAdjust="0"/>
    <p:restoredTop sz="63953" autoAdjust="0"/>
  </p:normalViewPr>
  <p:slideViewPr>
    <p:cSldViewPr snapToGrid="0">
      <p:cViewPr varScale="1">
        <p:scale>
          <a:sx n="68" d="100"/>
          <a:sy n="68" d="100"/>
        </p:scale>
        <p:origin x="9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AD6DB-275E-45D8-BA57-1C98F1E91185}" type="datetimeFigureOut">
              <a:rPr lang="en-GB" smtClean="0"/>
              <a:t>08/05/2019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DFE25D-7980-4FCA-8322-930BE6A3A1A1}" type="slidenum">
              <a:rPr lang="en-GB" smtClean="0"/>
              <a:t>‹#›</a:t>
            </a:fld>
            <a:endParaRPr lang="en-GB"/>
          </a:p>
        </p:txBody>
      </p:sp>
    </p:spTree>
    <p:extLst>
      <p:ext uri="{BB962C8B-B14F-4D97-AF65-F5344CB8AC3E}">
        <p14:creationId xmlns:p14="http://schemas.microsoft.com/office/powerpoint/2010/main" val="423076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r>
              <a:rPr lang="en-US" dirty="0" smtClean="0"/>
              <a:t>Image:</a:t>
            </a:r>
          </a:p>
          <a:p>
            <a:r>
              <a:rPr lang="en-GB" sz="1200" b="0" i="0" kern="1200" dirty="0" smtClean="0">
                <a:solidFill>
                  <a:schemeClr val="tx1"/>
                </a:solidFill>
                <a:effectLst/>
                <a:latin typeface="+mn-lt"/>
                <a:ea typeface="+mn-ea"/>
                <a:cs typeface="+mn-cs"/>
              </a:rPr>
              <a:t>The Mayor of Jerusalem, Hussein Salim Al-</a:t>
            </a:r>
            <a:r>
              <a:rPr lang="en-GB" sz="1200" b="0" i="0" kern="1200" dirty="0" err="1" smtClean="0">
                <a:solidFill>
                  <a:schemeClr val="tx1"/>
                </a:solidFill>
                <a:effectLst/>
                <a:latin typeface="+mn-lt"/>
                <a:ea typeface="+mn-ea"/>
                <a:cs typeface="+mn-cs"/>
              </a:rPr>
              <a:t>Husseini</a:t>
            </a:r>
            <a:r>
              <a:rPr lang="en-GB" sz="1200" b="0" i="0" kern="1200" dirty="0" smtClean="0">
                <a:solidFill>
                  <a:schemeClr val="tx1"/>
                </a:solidFill>
                <a:effectLst/>
                <a:latin typeface="+mn-lt"/>
                <a:ea typeface="+mn-ea"/>
                <a:cs typeface="+mn-cs"/>
              </a:rPr>
              <a:t> (with walking stick and cigarette), with his party under a white flag-of-truce, attempts to deliver the surrender document signed by the Ottoman Governor </a:t>
            </a:r>
            <a:r>
              <a:rPr lang="en-GB" sz="1200" b="0" i="0" kern="1200" dirty="0" err="1" smtClean="0">
                <a:solidFill>
                  <a:schemeClr val="tx1"/>
                </a:solidFill>
                <a:effectLst/>
                <a:latin typeface="+mn-lt"/>
                <a:ea typeface="+mn-ea"/>
                <a:cs typeface="+mn-cs"/>
              </a:rPr>
              <a:t>Izzat</a:t>
            </a:r>
            <a:r>
              <a:rPr lang="en-GB" sz="1200" b="0" i="0" kern="1200" dirty="0" smtClean="0">
                <a:solidFill>
                  <a:schemeClr val="tx1"/>
                </a:solidFill>
                <a:effectLst/>
                <a:latin typeface="+mn-lt"/>
                <a:ea typeface="+mn-ea"/>
                <a:cs typeface="+mn-cs"/>
              </a:rPr>
              <a:t> Pasha just outside Jerusalem’s western limits on the morning of 9 December 1917 to Sergeants James Sedgewick and Frederick Hurcomb of 2/19th Battalion of the London Regiment (fourth and seventh from left in the picture). The surprised sergeants, who were scouting ahead of General Sir Edmund Allenby's main force, refused to take the letter, as did several more arriving troops. The Mayor was accompanied by a number of officials including his nephew </a:t>
            </a:r>
            <a:r>
              <a:rPr lang="en-GB" sz="1200" b="0" i="0" kern="1200" dirty="0" err="1" smtClean="0">
                <a:solidFill>
                  <a:schemeClr val="tx1"/>
                </a:solidFill>
                <a:effectLst/>
                <a:latin typeface="+mn-lt"/>
                <a:ea typeface="+mn-ea"/>
                <a:cs typeface="+mn-cs"/>
              </a:rPr>
              <a:t>Toufiq</a:t>
            </a:r>
            <a:r>
              <a:rPr lang="en-GB" sz="1200" b="0" i="0" kern="1200" dirty="0" smtClean="0">
                <a:solidFill>
                  <a:schemeClr val="tx1"/>
                </a:solidFill>
                <a:effectLst/>
                <a:latin typeface="+mn-lt"/>
                <a:ea typeface="+mn-ea"/>
                <a:cs typeface="+mn-cs"/>
              </a:rPr>
              <a:t> Saleh Al-</a:t>
            </a:r>
            <a:r>
              <a:rPr lang="en-GB" sz="1200" b="0" i="0" kern="1200" dirty="0" err="1" smtClean="0">
                <a:solidFill>
                  <a:schemeClr val="tx1"/>
                </a:solidFill>
                <a:effectLst/>
                <a:latin typeface="+mn-lt"/>
                <a:ea typeface="+mn-ea"/>
                <a:cs typeface="+mn-cs"/>
              </a:rPr>
              <a:t>Husseini</a:t>
            </a:r>
            <a:r>
              <a:rPr lang="en-GB" sz="1200" b="0" i="0" kern="1200" dirty="0" smtClean="0">
                <a:solidFill>
                  <a:schemeClr val="tx1"/>
                </a:solidFill>
                <a:effectLst/>
                <a:latin typeface="+mn-lt"/>
                <a:ea typeface="+mn-ea"/>
                <a:cs typeface="+mn-cs"/>
              </a:rPr>
              <a:t>, police inspectors </a:t>
            </a:r>
            <a:r>
              <a:rPr lang="en-GB" sz="1200" b="0" i="0" kern="1200" dirty="0" err="1" smtClean="0">
                <a:solidFill>
                  <a:schemeClr val="tx1"/>
                </a:solidFill>
                <a:effectLst/>
                <a:latin typeface="+mn-lt"/>
                <a:ea typeface="+mn-ea"/>
                <a:cs typeface="+mn-cs"/>
              </a:rPr>
              <a:t>Abdelqadir</a:t>
            </a:r>
            <a:r>
              <a:rPr lang="en-GB" sz="1200" b="0" i="0" kern="1200" dirty="0" smtClean="0">
                <a:solidFill>
                  <a:schemeClr val="tx1"/>
                </a:solidFill>
                <a:effectLst/>
                <a:latin typeface="+mn-lt"/>
                <a:ea typeface="+mn-ea"/>
                <a:cs typeface="+mn-cs"/>
              </a:rPr>
              <a:t> Al-</a:t>
            </a:r>
            <a:r>
              <a:rPr lang="en-GB" sz="1200" b="0" i="0" kern="1200" dirty="0" err="1" smtClean="0">
                <a:solidFill>
                  <a:schemeClr val="tx1"/>
                </a:solidFill>
                <a:effectLst/>
                <a:latin typeface="+mn-lt"/>
                <a:ea typeface="+mn-ea"/>
                <a:cs typeface="+mn-cs"/>
              </a:rPr>
              <a:t>Alami</a:t>
            </a:r>
            <a:r>
              <a:rPr lang="en-GB" sz="1200" b="0" i="0" kern="1200" dirty="0" smtClean="0">
                <a:solidFill>
                  <a:schemeClr val="tx1"/>
                </a:solidFill>
                <a:effectLst/>
                <a:latin typeface="+mn-lt"/>
                <a:ea typeface="+mn-ea"/>
                <a:cs typeface="+mn-cs"/>
              </a:rPr>
              <a:t> and Ahmad </a:t>
            </a:r>
            <a:r>
              <a:rPr lang="en-GB" sz="1200" b="0" i="0" kern="1200" dirty="0" err="1" smtClean="0">
                <a:solidFill>
                  <a:schemeClr val="tx1"/>
                </a:solidFill>
                <a:effectLst/>
                <a:latin typeface="+mn-lt"/>
                <a:ea typeface="+mn-ea"/>
                <a:cs typeface="+mn-cs"/>
              </a:rPr>
              <a:t>Sharaf</a:t>
            </a:r>
            <a:r>
              <a:rPr lang="en-GB" sz="1200" b="0" i="0" kern="1200" dirty="0" smtClean="0">
                <a:solidFill>
                  <a:schemeClr val="tx1"/>
                </a:solidFill>
                <a:effectLst/>
                <a:latin typeface="+mn-lt"/>
                <a:ea typeface="+mn-ea"/>
                <a:cs typeface="+mn-cs"/>
              </a:rPr>
              <a:t> (Second from right in the picture), policemen Hussein Al-</a:t>
            </a:r>
            <a:r>
              <a:rPr lang="en-GB" sz="1200" b="0" i="0" kern="1200" dirty="0" err="1" smtClean="0">
                <a:solidFill>
                  <a:schemeClr val="tx1"/>
                </a:solidFill>
                <a:effectLst/>
                <a:latin typeface="+mn-lt"/>
                <a:ea typeface="+mn-ea"/>
                <a:cs typeface="+mn-cs"/>
              </a:rPr>
              <a:t>Assaly</a:t>
            </a:r>
            <a:r>
              <a:rPr lang="en-GB" sz="1200" b="0" i="0" kern="1200" dirty="0" smtClean="0">
                <a:solidFill>
                  <a:schemeClr val="tx1"/>
                </a:solidFill>
                <a:effectLst/>
                <a:latin typeface="+mn-lt"/>
                <a:ea typeface="+mn-ea"/>
                <a:cs typeface="+mn-cs"/>
              </a:rPr>
              <a:t> and Ibrahim Al-</a:t>
            </a:r>
            <a:r>
              <a:rPr lang="en-GB" sz="1200" b="0" i="0" kern="1200" dirty="0" err="1" smtClean="0">
                <a:solidFill>
                  <a:schemeClr val="tx1"/>
                </a:solidFill>
                <a:effectLst/>
                <a:latin typeface="+mn-lt"/>
                <a:ea typeface="+mn-ea"/>
                <a:cs typeface="+mn-cs"/>
              </a:rPr>
              <a:t>Zaanoun</a:t>
            </a:r>
            <a:r>
              <a:rPr lang="en-GB" sz="1200" b="0" i="0" kern="1200" dirty="0" smtClean="0">
                <a:solidFill>
                  <a:schemeClr val="tx1"/>
                </a:solidFill>
                <a:effectLst/>
                <a:latin typeface="+mn-lt"/>
                <a:ea typeface="+mn-ea"/>
                <a:cs typeface="+mn-cs"/>
              </a:rPr>
              <a:t>, as well as a group of young men among whom were </a:t>
            </a:r>
            <a:r>
              <a:rPr lang="en-GB" sz="1200" b="0" i="0" kern="1200" dirty="0" err="1" smtClean="0">
                <a:solidFill>
                  <a:schemeClr val="tx1"/>
                </a:solidFill>
                <a:effectLst/>
                <a:latin typeface="+mn-lt"/>
                <a:ea typeface="+mn-ea"/>
                <a:cs typeface="+mn-cs"/>
              </a:rPr>
              <a:t>Rushdi</a:t>
            </a:r>
            <a:r>
              <a:rPr lang="en-GB" sz="1200" b="0" i="0" kern="1200" dirty="0" smtClean="0">
                <a:solidFill>
                  <a:schemeClr val="tx1"/>
                </a:solidFill>
                <a:effectLst/>
                <a:latin typeface="+mn-lt"/>
                <a:ea typeface="+mn-ea"/>
                <a:cs typeface="+mn-cs"/>
              </a:rPr>
              <a:t> Mohamed Al-</a:t>
            </a:r>
            <a:r>
              <a:rPr lang="en-GB" sz="1200" b="0" i="0" kern="1200" dirty="0" err="1" smtClean="0">
                <a:solidFill>
                  <a:schemeClr val="tx1"/>
                </a:solidFill>
                <a:effectLst/>
                <a:latin typeface="+mn-lt"/>
                <a:ea typeface="+mn-ea"/>
                <a:cs typeface="+mn-cs"/>
              </a:rPr>
              <a:t>Muhtada</a:t>
            </a:r>
            <a:r>
              <a:rPr lang="en-GB" sz="1200" b="0" i="0" kern="1200" dirty="0" smtClean="0">
                <a:solidFill>
                  <a:schemeClr val="tx1"/>
                </a:solidFill>
                <a:effectLst/>
                <a:latin typeface="+mn-lt"/>
                <a:ea typeface="+mn-ea"/>
                <a:cs typeface="+mn-cs"/>
              </a:rPr>
              <a:t>, Jawad Ismail Al-</a:t>
            </a:r>
            <a:r>
              <a:rPr lang="en-GB" sz="1200" b="0" i="0" kern="1200" dirty="0" err="1" smtClean="0">
                <a:solidFill>
                  <a:schemeClr val="tx1"/>
                </a:solidFill>
                <a:effectLst/>
                <a:latin typeface="+mn-lt"/>
                <a:ea typeface="+mn-ea"/>
                <a:cs typeface="+mn-cs"/>
              </a:rPr>
              <a:t>Husseini</a:t>
            </a:r>
            <a:r>
              <a:rPr lang="en-GB" sz="1200" b="0" i="0" kern="1200" dirty="0" smtClean="0">
                <a:solidFill>
                  <a:schemeClr val="tx1"/>
                </a:solidFill>
                <a:effectLst/>
                <a:latin typeface="+mn-lt"/>
                <a:ea typeface="+mn-ea"/>
                <a:cs typeface="+mn-cs"/>
              </a:rPr>
              <a:t>, and Hanna Iskandar Al-</a:t>
            </a:r>
            <a:r>
              <a:rPr lang="en-GB" sz="1200" b="0" i="0" kern="1200" dirty="0" err="1" smtClean="0">
                <a:solidFill>
                  <a:schemeClr val="tx1"/>
                </a:solidFill>
                <a:effectLst/>
                <a:latin typeface="+mn-lt"/>
                <a:ea typeface="+mn-ea"/>
                <a:cs typeface="+mn-cs"/>
              </a:rPr>
              <a:t>Lahham</a:t>
            </a:r>
            <a:r>
              <a:rPr lang="en-GB" sz="1200" b="0" i="0" kern="1200" dirty="0" smtClean="0">
                <a:solidFill>
                  <a:schemeClr val="tx1"/>
                </a:solidFill>
                <a:effectLst/>
                <a:latin typeface="+mn-lt"/>
                <a:ea typeface="+mn-ea"/>
                <a:cs typeface="+mn-cs"/>
              </a:rPr>
              <a:t>, who carried the white flag. The Mayor was also accompanied by a young photographer named Lewis Larsson, who later became Swedish Consul in Palestine, and whose role was to record the ceremony. It began to look to the Jerusalemites as if nobody would let them surrender, until Brigadier-General C.F. Watson, commanding 180th Infantry Brigade entered the town, accepted the documents, and Larsson could photograph the event properly. Lewis Larsson [Public domain] via </a:t>
            </a:r>
            <a:r>
              <a:rPr lang="en-GB" sz="1200" b="0" i="0" kern="1200" dirty="0" err="1" smtClean="0">
                <a:solidFill>
                  <a:schemeClr val="tx1"/>
                </a:solidFill>
                <a:effectLst/>
                <a:latin typeface="+mn-lt"/>
                <a:ea typeface="+mn-ea"/>
                <a:cs typeface="+mn-cs"/>
              </a:rPr>
              <a:t>wikimedia</a:t>
            </a:r>
            <a:endParaRPr lang="en-GB" dirty="0"/>
          </a:p>
        </p:txBody>
      </p:sp>
      <p:sp>
        <p:nvSpPr>
          <p:cNvPr id="4" name="Slide Number Placeholder 3"/>
          <p:cNvSpPr>
            <a:spLocks noGrp="1"/>
          </p:cNvSpPr>
          <p:nvPr>
            <p:ph type="sldNum" sz="quarter" idx="10"/>
          </p:nvPr>
        </p:nvSpPr>
        <p:spPr/>
        <p:txBody>
          <a:bodyPr/>
          <a:lstStyle/>
          <a:p>
            <a:fld id="{03DFE25D-7980-4FCA-8322-930BE6A3A1A1}" type="slidenum">
              <a:rPr lang="en-GB" smtClean="0"/>
              <a:t>5</a:t>
            </a:fld>
            <a:endParaRPr lang="en-GB"/>
          </a:p>
        </p:txBody>
      </p:sp>
    </p:spTree>
    <p:extLst>
      <p:ext uri="{BB962C8B-B14F-4D97-AF65-F5344CB8AC3E}">
        <p14:creationId xmlns:p14="http://schemas.microsoft.com/office/powerpoint/2010/main" val="1228897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E1DCD46E-A518-43D1-B8FC-BCC20A19F9F9}" type="datetime1">
              <a:rPr lang="en-GB" smtClean="0"/>
              <a:t>08/05/2019</a:t>
            </a:fld>
            <a:endParaRPr lang="en-GB" dirty="0"/>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r>
              <a:rPr lang="en-US" dirty="0" smtClean="0"/>
              <a:t>All resources at </a:t>
            </a:r>
            <a:r>
              <a:rPr lang="en-US" b="1" dirty="0" smtClean="0"/>
              <a:t>quaker.org.uk/teaching</a:t>
            </a:r>
            <a:endParaRPr lang="en-GB" b="1"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spTree>
    <p:extLst>
      <p:ext uri="{BB962C8B-B14F-4D97-AF65-F5344CB8AC3E}">
        <p14:creationId xmlns:p14="http://schemas.microsoft.com/office/powerpoint/2010/main" val="350489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B0F1888-CDA2-42E6-9677-01D1E9DB5E72}"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368325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EE775B-4120-4A99-91A7-31817A068EA1}"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93094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D8B753C-7636-4B88-8167-8DD4DD207C77}" type="datetime1">
              <a:rPr lang="en-GB" smtClean="0"/>
              <a:t>08/05/2019</a:t>
            </a:fld>
            <a:endParaRPr lang="en-GB"/>
          </a:p>
        </p:txBody>
      </p:sp>
      <p:sp>
        <p:nvSpPr>
          <p:cNvPr id="5" name="Footer Placeholder 4"/>
          <p:cNvSpPr>
            <a:spLocks noGrp="1"/>
          </p:cNvSpPr>
          <p:nvPr>
            <p:ph type="ftr" sz="quarter" idx="11"/>
          </p:nvPr>
        </p:nvSpPr>
        <p:spPr/>
        <p:txBody>
          <a:bodyPr/>
          <a:lstStyle/>
          <a:p>
            <a:r>
              <a:rPr lang="en-US" smtClean="0"/>
              <a:t>All resources at quaker.org.uk/teaching</a:t>
            </a:r>
            <a:endParaRPr lang="en-GB" dirty="0"/>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7827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D04D554-A184-4E90-B253-C5AA58C1F49C}"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109770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770C0-96EC-4594-8A23-FEC0F72475DF}"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6442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A2F4BC-A2D3-4714-859D-AA710586C6C2}" type="datetime1">
              <a:rPr lang="en-GB" smtClean="0"/>
              <a:t>08/05/2019</a:t>
            </a:fld>
            <a:endParaRPr lang="en-GB"/>
          </a:p>
        </p:txBody>
      </p:sp>
      <p:sp>
        <p:nvSpPr>
          <p:cNvPr id="8" name="Footer Placeholder 7"/>
          <p:cNvSpPr>
            <a:spLocks noGrp="1"/>
          </p:cNvSpPr>
          <p:nvPr>
            <p:ph type="ftr" sz="quarter" idx="11"/>
          </p:nvPr>
        </p:nvSpPr>
        <p:spPr/>
        <p:txBody>
          <a:bodyPr/>
          <a:lstStyle/>
          <a:p>
            <a:r>
              <a:rPr lang="en-GB" smtClean="0"/>
              <a:t>All resources at quaker.org.uk/teaching</a:t>
            </a:r>
            <a:endParaRPr lang="en-GB"/>
          </a:p>
        </p:txBody>
      </p:sp>
      <p:sp>
        <p:nvSpPr>
          <p:cNvPr id="9" name="Slide Number Placeholder 8"/>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22330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A94852-BF20-4B58-BCD4-A71B34A85957}" type="datetime1">
              <a:rPr lang="en-GB" smtClean="0"/>
              <a:t>08/05/2019</a:t>
            </a:fld>
            <a:endParaRPr lang="en-GB"/>
          </a:p>
        </p:txBody>
      </p:sp>
      <p:sp>
        <p:nvSpPr>
          <p:cNvPr id="4" name="Footer Placeholder 3"/>
          <p:cNvSpPr>
            <a:spLocks noGrp="1"/>
          </p:cNvSpPr>
          <p:nvPr>
            <p:ph type="ftr" sz="quarter" idx="11"/>
          </p:nvPr>
        </p:nvSpPr>
        <p:spPr/>
        <p:txBody>
          <a:bodyPr/>
          <a:lstStyle/>
          <a:p>
            <a:r>
              <a:rPr lang="en-GB" smtClean="0"/>
              <a:t>All resources at quaker.org.uk/teaching</a:t>
            </a:r>
            <a:endParaRPr lang="en-GB"/>
          </a:p>
        </p:txBody>
      </p:sp>
      <p:sp>
        <p:nvSpPr>
          <p:cNvPr id="5" name="Slide Number Placeholder 4"/>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8286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9F39F-AA4F-43E6-8E79-53CD26EF2E13}" type="datetime1">
              <a:rPr lang="en-GB" smtClean="0"/>
              <a:t>08/05/2019</a:t>
            </a:fld>
            <a:endParaRPr lang="en-GB"/>
          </a:p>
        </p:txBody>
      </p:sp>
      <p:sp>
        <p:nvSpPr>
          <p:cNvPr id="3" name="Footer Placeholder 2"/>
          <p:cNvSpPr>
            <a:spLocks noGrp="1"/>
          </p:cNvSpPr>
          <p:nvPr>
            <p:ph type="ftr" sz="quarter" idx="11"/>
          </p:nvPr>
        </p:nvSpPr>
        <p:spPr/>
        <p:txBody>
          <a:bodyPr/>
          <a:lstStyle/>
          <a:p>
            <a:r>
              <a:rPr lang="en-GB" smtClean="0"/>
              <a:t>All resources at quaker.org.uk/teaching</a:t>
            </a:r>
            <a:endParaRPr lang="en-GB"/>
          </a:p>
        </p:txBody>
      </p:sp>
      <p:sp>
        <p:nvSpPr>
          <p:cNvPr id="4" name="Slide Number Placeholder 3"/>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1059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1435DD-06BE-4F83-A75B-C84D550EA552}"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39942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3BAD4D7-72BD-43C3-B378-D03C33C110F6}"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3810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D6C1C2-9947-441B-9C7F-8E0FD7547F02}" type="datetime1">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2">
                    <a:lumMod val="75000"/>
                  </a:schemeClr>
                </a:solidFill>
                <a:latin typeface="Arial" panose="020B0604020202020204" pitchFamily="34" charset="0"/>
                <a:cs typeface="Arial" panose="020B0604020202020204" pitchFamily="34" charset="0"/>
              </a:defRPr>
            </a:lvl1pPr>
          </a:lstStyle>
          <a:p>
            <a:r>
              <a:rPr lang="en-US" smtClean="0"/>
              <a:t>All resources at quaker.org.uk/teaching</a:t>
            </a:r>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a:blip r:embed="rId13"/>
          <a:stretch>
            <a:fillRect/>
          </a:stretch>
        </p:blipFill>
        <p:spPr>
          <a:xfrm>
            <a:off x="129876" y="100744"/>
            <a:ext cx="2429325" cy="178800"/>
          </a:xfrm>
          <a:prstGeom prst="rect">
            <a:avLst/>
          </a:prstGeom>
        </p:spPr>
      </p:pic>
    </p:spTree>
    <p:extLst>
      <p:ext uri="{BB962C8B-B14F-4D97-AF65-F5344CB8AC3E}">
        <p14:creationId xmlns:p14="http://schemas.microsoft.com/office/powerpoint/2010/main" val="4041857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bbc.com/bitesize/clips/zbgxfg8"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b="-8796"/>
          <a:stretch/>
        </p:blipFill>
        <p:spPr>
          <a:xfrm>
            <a:off x="-76200" y="-38100"/>
            <a:ext cx="12268200" cy="9334500"/>
          </a:xfrm>
          <a:prstGeom prst="rect">
            <a:avLst/>
          </a:prstGeom>
        </p:spPr>
      </p:pic>
      <p:sp>
        <p:nvSpPr>
          <p:cNvPr id="11" name="Rectangle 10"/>
          <p:cNvSpPr/>
          <p:nvPr/>
        </p:nvSpPr>
        <p:spPr>
          <a:xfrm>
            <a:off x="12649200" y="-495571"/>
            <a:ext cx="11994411" cy="819521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p:txBody>
          <a:bodyPr/>
          <a:lstStyle/>
          <a:p>
            <a:endParaRPr lang="en-GB" dirty="0"/>
          </a:p>
        </p:txBody>
      </p:sp>
      <p:sp>
        <p:nvSpPr>
          <p:cNvPr id="5" name="Footer Placeholder 4"/>
          <p:cNvSpPr>
            <a:spLocks noGrp="1"/>
          </p:cNvSpPr>
          <p:nvPr>
            <p:ph type="ftr" sz="quarter" idx="11"/>
          </p:nvPr>
        </p:nvSpPr>
        <p:spPr/>
        <p:txBody>
          <a:bodyPr/>
          <a:lstStyle/>
          <a:p>
            <a:r>
              <a:rPr lang="en-US" smtClean="0"/>
              <a:t>All resources at </a:t>
            </a:r>
            <a:r>
              <a:rPr lang="en-US" b="1" smtClean="0"/>
              <a:t>quaker.org.uk/teaching</a:t>
            </a:r>
            <a:endParaRPr lang="en-GB" b="1" dirty="0"/>
          </a:p>
        </p:txBody>
      </p:sp>
      <p:sp>
        <p:nvSpPr>
          <p:cNvPr id="6" name="Slide Number Placeholder 5"/>
          <p:cNvSpPr>
            <a:spLocks noGrp="1"/>
          </p:cNvSpPr>
          <p:nvPr>
            <p:ph type="sldNum" sz="quarter" idx="12"/>
          </p:nvPr>
        </p:nvSpPr>
        <p:spPr/>
        <p:txBody>
          <a:bodyPr/>
          <a:lstStyle/>
          <a:p>
            <a:fld id="{DF59AB74-29FF-45E8-9BA6-7B55AB4C6174}" type="slidenum">
              <a:rPr lang="en-GB" smtClean="0"/>
              <a:pPr/>
              <a:t>1</a:t>
            </a:fld>
            <a:endParaRPr lang="en-GB"/>
          </a:p>
        </p:txBody>
      </p:sp>
      <p:sp>
        <p:nvSpPr>
          <p:cNvPr id="8" name="Rectángulo 4">
            <a:extLst>
              <a:ext uri="{FF2B5EF4-FFF2-40B4-BE49-F238E27FC236}">
                <a16:creationId xmlns:a16="http://schemas.microsoft.com/office/drawing/2014/main" id="{752AFA30-6A3F-ED4D-A97D-EBC959DA2B60}"/>
              </a:ext>
            </a:extLst>
          </p:cNvPr>
          <p:cNvSpPr/>
          <p:nvPr/>
        </p:nvSpPr>
        <p:spPr>
          <a:xfrm>
            <a:off x="-1" y="2505204"/>
            <a:ext cx="6206647" cy="3663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12">
            <a:extLst>
              <a:ext uri="{FF2B5EF4-FFF2-40B4-BE49-F238E27FC236}">
                <a16:creationId xmlns:a16="http://schemas.microsoft.com/office/drawing/2014/main" id="{5B1B6E62-9462-D54C-9E87-B042BC1EC2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1839" y="5721969"/>
            <a:ext cx="2358732" cy="173007"/>
          </a:xfrm>
          <a:prstGeom prst="rect">
            <a:avLst/>
          </a:prstGeom>
        </p:spPr>
      </p:pic>
      <p:sp>
        <p:nvSpPr>
          <p:cNvPr id="12" name="Subtítulo 15">
            <a:extLst>
              <a:ext uri="{FF2B5EF4-FFF2-40B4-BE49-F238E27FC236}">
                <a16:creationId xmlns:a16="http://schemas.microsoft.com/office/drawing/2014/main" id="{4BFE9A4D-D987-F340-99F8-5E08AE1EC3A2}"/>
              </a:ext>
            </a:extLst>
          </p:cNvPr>
          <p:cNvSpPr txBox="1">
            <a:spLocks/>
          </p:cNvSpPr>
          <p:nvPr/>
        </p:nvSpPr>
        <p:spPr>
          <a:xfrm>
            <a:off x="251563" y="2844833"/>
            <a:ext cx="5703518" cy="171684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 sz="6000" b="1" dirty="0" err="1" smtClean="0">
                <a:solidFill>
                  <a:schemeClr val="bg1"/>
                </a:solidFill>
                <a:latin typeface="Arial" panose="020B0604020202020204" pitchFamily="34" charset="0"/>
                <a:cs typeface="Arial" panose="020B0604020202020204" pitchFamily="34" charset="0"/>
              </a:rPr>
              <a:t>Promises</a:t>
            </a:r>
            <a:r>
              <a:rPr lang="es-ES" sz="6000" b="1" dirty="0" smtClean="0">
                <a:solidFill>
                  <a:schemeClr val="bg1"/>
                </a:solidFill>
                <a:latin typeface="Arial" panose="020B0604020202020204" pitchFamily="34" charset="0"/>
                <a:cs typeface="Arial" panose="020B0604020202020204" pitchFamily="34" charset="0"/>
              </a:rPr>
              <a:t>, </a:t>
            </a:r>
            <a:r>
              <a:rPr lang="es-ES" sz="6000" b="1" dirty="0" err="1" smtClean="0">
                <a:solidFill>
                  <a:schemeClr val="bg1"/>
                </a:solidFill>
                <a:latin typeface="Arial" panose="020B0604020202020204" pitchFamily="34" charset="0"/>
                <a:cs typeface="Arial" panose="020B0604020202020204" pitchFamily="34" charset="0"/>
              </a:rPr>
              <a:t>promises</a:t>
            </a:r>
            <a:r>
              <a:rPr lang="es-ES" sz="6000" b="1" dirty="0" smtClean="0">
                <a:solidFill>
                  <a:schemeClr val="bg1"/>
                </a:solidFill>
                <a:latin typeface="Arial" panose="020B0604020202020204" pitchFamily="34" charset="0"/>
                <a:cs typeface="Arial" panose="020B0604020202020204" pitchFamily="34" charset="0"/>
              </a:rPr>
              <a:t>.</a:t>
            </a:r>
            <a:endParaRPr lang="es-ES" sz="6000" b="1" dirty="0">
              <a:solidFill>
                <a:schemeClr val="bg1"/>
              </a:solidFill>
              <a:latin typeface="Arial" panose="020B0604020202020204" pitchFamily="34" charset="0"/>
              <a:cs typeface="Arial" panose="020B0604020202020204" pitchFamily="34" charset="0"/>
            </a:endParaRPr>
          </a:p>
        </p:txBody>
      </p:sp>
      <p:sp>
        <p:nvSpPr>
          <p:cNvPr id="13" name="Subtítulo 15">
            <a:extLst>
              <a:ext uri="{FF2B5EF4-FFF2-40B4-BE49-F238E27FC236}">
                <a16:creationId xmlns:a16="http://schemas.microsoft.com/office/drawing/2014/main" id="{B7724BC2-CF42-D14A-B8DC-8AD236C5ED7F}"/>
              </a:ext>
            </a:extLst>
          </p:cNvPr>
          <p:cNvSpPr txBox="1">
            <a:spLocks/>
          </p:cNvSpPr>
          <p:nvPr/>
        </p:nvSpPr>
        <p:spPr>
          <a:xfrm>
            <a:off x="251563" y="4561681"/>
            <a:ext cx="5703518" cy="13680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600" dirty="0" smtClean="0">
                <a:solidFill>
                  <a:schemeClr val="bg1"/>
                </a:solidFill>
                <a:latin typeface="Arial" panose="020B0604020202020204" pitchFamily="34" charset="0"/>
                <a:cs typeface="Arial" panose="020B0604020202020204" pitchFamily="34" charset="0"/>
              </a:rPr>
              <a:t>Can you negotiate when it matters?</a:t>
            </a:r>
            <a:endParaRPr lang="en-GB" sz="1600" dirty="0">
              <a:solidFill>
                <a:schemeClr val="bg1"/>
              </a:solidFill>
              <a:latin typeface="Arial" panose="020B0604020202020204" pitchFamily="34" charset="0"/>
              <a:cs typeface="Arial" panose="020B0604020202020204" pitchFamily="34" charset="0"/>
            </a:endParaRPr>
          </a:p>
        </p:txBody>
      </p:sp>
      <p:sp>
        <p:nvSpPr>
          <p:cNvPr id="4" name="Title 3"/>
          <p:cNvSpPr>
            <a:spLocks noGrp="1"/>
          </p:cNvSpPr>
          <p:nvPr>
            <p:ph type="ctrTitle"/>
          </p:nvPr>
        </p:nvSpPr>
        <p:spPr/>
        <p:txBody>
          <a:bodyPr/>
          <a:lstStyle/>
          <a:p>
            <a:endParaRPr lang="en-GB" dirty="0"/>
          </a:p>
        </p:txBody>
      </p:sp>
    </p:spTree>
    <p:extLst>
      <p:ext uri="{BB962C8B-B14F-4D97-AF65-F5344CB8AC3E}">
        <p14:creationId xmlns:p14="http://schemas.microsoft.com/office/powerpoint/2010/main" val="1188962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wikimedia orange frui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67663" y="3510189"/>
            <a:ext cx="5230342" cy="34948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162378"/>
            <a:ext cx="10515600" cy="1325563"/>
          </a:xfrm>
        </p:spPr>
        <p:txBody>
          <a:bodyPr/>
          <a:lstStyle/>
          <a:p>
            <a:r>
              <a:rPr lang="en-US" b="1" dirty="0" smtClean="0">
                <a:solidFill>
                  <a:schemeClr val="accent2"/>
                </a:solidFill>
              </a:rPr>
              <a:t>Negotiation game</a:t>
            </a:r>
            <a:endParaRPr lang="en-GB" b="1" dirty="0">
              <a:solidFill>
                <a:schemeClr val="accent2"/>
              </a:solidFill>
            </a:endParaRPr>
          </a:p>
        </p:txBody>
      </p:sp>
      <p:sp>
        <p:nvSpPr>
          <p:cNvPr id="3" name="Content Placeholder 2"/>
          <p:cNvSpPr>
            <a:spLocks noGrp="1"/>
          </p:cNvSpPr>
          <p:nvPr>
            <p:ph idx="1"/>
          </p:nvPr>
        </p:nvSpPr>
        <p:spPr>
          <a:xfrm>
            <a:off x="838200" y="1334520"/>
            <a:ext cx="7886701" cy="4351338"/>
          </a:xfrm>
        </p:spPr>
        <p:txBody>
          <a:bodyPr/>
          <a:lstStyle/>
          <a:p>
            <a:pPr marL="0" indent="0">
              <a:buNone/>
            </a:pPr>
            <a:r>
              <a:rPr lang="en-US" dirty="0" smtClean="0"/>
              <a:t>How good are you at negotiating?</a:t>
            </a:r>
          </a:p>
          <a:p>
            <a:r>
              <a:rPr lang="en-US" dirty="0" smtClean="0">
                <a:solidFill>
                  <a:srgbClr val="00B050"/>
                </a:solidFill>
              </a:rPr>
              <a:t>Player 1 </a:t>
            </a:r>
            <a:r>
              <a:rPr lang="en-US" dirty="0" smtClean="0"/>
              <a:t>| You want the orange. Only you can peel the orange.</a:t>
            </a:r>
          </a:p>
          <a:p>
            <a:r>
              <a:rPr lang="en-US" dirty="0" smtClean="0">
                <a:solidFill>
                  <a:srgbClr val="7030A0"/>
                </a:solidFill>
              </a:rPr>
              <a:t>Player 2 </a:t>
            </a:r>
            <a:r>
              <a:rPr lang="en-US" dirty="0" smtClean="0"/>
              <a:t>| You start with the orange. You want it, but you can’t peel it.</a:t>
            </a:r>
          </a:p>
          <a:p>
            <a:r>
              <a:rPr lang="en-US" dirty="0" smtClean="0">
                <a:solidFill>
                  <a:schemeClr val="accent2"/>
                </a:solidFill>
              </a:rPr>
              <a:t>Player 3 </a:t>
            </a:r>
            <a:r>
              <a:rPr lang="en-US" dirty="0" smtClean="0"/>
              <a:t>| you want the orange. Be persuasive</a:t>
            </a:r>
          </a:p>
          <a:p>
            <a:r>
              <a:rPr lang="en-US" dirty="0" smtClean="0">
                <a:solidFill>
                  <a:srgbClr val="00B0F0"/>
                </a:solidFill>
              </a:rPr>
              <a:t>Player 4 </a:t>
            </a:r>
            <a:r>
              <a:rPr lang="en-US" dirty="0" smtClean="0"/>
              <a:t>| you want the orange. Be persuasive.</a:t>
            </a:r>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2</a:t>
            </a:fld>
            <a:endParaRPr lang="en-GB"/>
          </a:p>
        </p:txBody>
      </p:sp>
      <p:pic>
        <p:nvPicPr>
          <p:cNvPr id="6" name="Picture 5"/>
          <p:cNvPicPr>
            <a:picLocks noChangeAspect="1"/>
          </p:cNvPicPr>
          <p:nvPr/>
        </p:nvPicPr>
        <p:blipFill>
          <a:blip r:embed="rId3"/>
          <a:stretch>
            <a:fillRect/>
          </a:stretch>
        </p:blipFill>
        <p:spPr>
          <a:xfrm>
            <a:off x="8558160" y="825159"/>
            <a:ext cx="3633840" cy="4969754"/>
          </a:xfrm>
          <a:prstGeom prst="rect">
            <a:avLst/>
          </a:prstGeom>
        </p:spPr>
      </p:pic>
    </p:spTree>
    <p:extLst>
      <p:ext uri="{BB962C8B-B14F-4D97-AF65-F5344CB8AC3E}">
        <p14:creationId xmlns:p14="http://schemas.microsoft.com/office/powerpoint/2010/main" val="29424572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wikimedia orange frui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67663" y="3510189"/>
            <a:ext cx="5230342" cy="34948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b="1" dirty="0" smtClean="0">
                <a:solidFill>
                  <a:schemeClr val="accent2"/>
                </a:solidFill>
              </a:rPr>
              <a:t>What happened?</a:t>
            </a:r>
            <a:endParaRPr lang="en-GB" b="1" dirty="0">
              <a:solidFill>
                <a:schemeClr val="accent2"/>
              </a:solidFill>
            </a:endParaRPr>
          </a:p>
        </p:txBody>
      </p:sp>
      <p:sp>
        <p:nvSpPr>
          <p:cNvPr id="3" name="Content Placeholder 2"/>
          <p:cNvSpPr>
            <a:spLocks noGrp="1"/>
          </p:cNvSpPr>
          <p:nvPr>
            <p:ph idx="1"/>
          </p:nvPr>
        </p:nvSpPr>
        <p:spPr/>
        <p:txBody>
          <a:bodyPr/>
          <a:lstStyle/>
          <a:p>
            <a:pPr marL="0" indent="0">
              <a:buNone/>
            </a:pPr>
            <a:r>
              <a:rPr lang="en-US" dirty="0" smtClean="0"/>
              <a:t>What kinds of persuasion were used?</a:t>
            </a:r>
          </a:p>
          <a:p>
            <a:pPr marL="0" indent="0">
              <a:buNone/>
            </a:pPr>
            <a:r>
              <a:rPr lang="en-US" dirty="0" smtClean="0"/>
              <a:t>What promises were made?</a:t>
            </a:r>
          </a:p>
          <a:p>
            <a:pPr marL="0" indent="0">
              <a:buNone/>
            </a:pPr>
            <a:r>
              <a:rPr lang="en-US" dirty="0" smtClean="0"/>
              <a:t>Were they kept?</a:t>
            </a:r>
          </a:p>
          <a:p>
            <a:pPr marL="0" indent="0">
              <a:buNone/>
            </a:pPr>
            <a:r>
              <a:rPr lang="en-US" dirty="0" smtClean="0"/>
              <a:t>Which player had the most power?</a:t>
            </a:r>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3</a:t>
            </a:fld>
            <a:endParaRPr lang="en-GB"/>
          </a:p>
        </p:txBody>
      </p:sp>
      <p:pic>
        <p:nvPicPr>
          <p:cNvPr id="6" name="Picture 5"/>
          <p:cNvPicPr>
            <a:picLocks noChangeAspect="1"/>
          </p:cNvPicPr>
          <p:nvPr/>
        </p:nvPicPr>
        <p:blipFill>
          <a:blip r:embed="rId3"/>
          <a:stretch>
            <a:fillRect/>
          </a:stretch>
        </p:blipFill>
        <p:spPr>
          <a:xfrm>
            <a:off x="8558160" y="844637"/>
            <a:ext cx="3633840" cy="4969754"/>
          </a:xfrm>
          <a:prstGeom prst="rect">
            <a:avLst/>
          </a:prstGeom>
        </p:spPr>
      </p:pic>
    </p:spTree>
    <p:extLst>
      <p:ext uri="{BB962C8B-B14F-4D97-AF65-F5344CB8AC3E}">
        <p14:creationId xmlns:p14="http://schemas.microsoft.com/office/powerpoint/2010/main" val="632234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b="-8796"/>
          <a:stretch/>
        </p:blipFill>
        <p:spPr>
          <a:xfrm>
            <a:off x="-76200" y="-38100"/>
            <a:ext cx="12268200" cy="9334500"/>
          </a:xfrm>
          <a:prstGeom prst="rect">
            <a:avLst/>
          </a:prstGeom>
        </p:spPr>
      </p:pic>
      <p:sp>
        <p:nvSpPr>
          <p:cNvPr id="9" name="Rectangle 8"/>
          <p:cNvSpPr/>
          <p:nvPr/>
        </p:nvSpPr>
        <p:spPr>
          <a:xfrm>
            <a:off x="-266700" y="-270417"/>
            <a:ext cx="11994411" cy="819521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z="3200" b="1" dirty="0" smtClean="0">
                <a:solidFill>
                  <a:schemeClr val="accent2"/>
                </a:solidFill>
              </a:rPr>
              <a:t>BBC film: a twice promised land</a:t>
            </a:r>
            <a:endParaRPr lang="en-GB" sz="3200" b="1" dirty="0">
              <a:solidFill>
                <a:schemeClr val="accent2"/>
              </a:solidFill>
            </a:endParaRPr>
          </a:p>
        </p:txBody>
      </p:sp>
      <p:sp>
        <p:nvSpPr>
          <p:cNvPr id="3" name="Content Placeholder 2"/>
          <p:cNvSpPr>
            <a:spLocks noGrp="1"/>
          </p:cNvSpPr>
          <p:nvPr>
            <p:ph idx="1"/>
          </p:nvPr>
        </p:nvSpPr>
        <p:spPr>
          <a:xfrm>
            <a:off x="945411" y="5533197"/>
            <a:ext cx="6172200" cy="508829"/>
          </a:xfrm>
        </p:spPr>
        <p:txBody>
          <a:bodyPr/>
          <a:lstStyle/>
          <a:p>
            <a:pPr marL="0" indent="0">
              <a:buNone/>
            </a:pPr>
            <a:r>
              <a:rPr lang="en-GB" sz="1800" dirty="0">
                <a:hlinkClick r:id="rId3"/>
              </a:rPr>
              <a:t>https://</a:t>
            </a:r>
            <a:r>
              <a:rPr lang="en-GB" sz="1800" dirty="0" smtClean="0">
                <a:hlinkClick r:id="rId3"/>
              </a:rPr>
              <a:t>www.bbc.com/bitesize/clips/zbgxfg8</a:t>
            </a:r>
            <a:r>
              <a:rPr lang="en-GB" sz="1800" dirty="0" smtClean="0"/>
              <a:t> </a:t>
            </a:r>
            <a:endParaRPr lang="en-GB" sz="1800" dirty="0"/>
          </a:p>
        </p:txBody>
      </p:sp>
      <p:sp>
        <p:nvSpPr>
          <p:cNvPr id="4" name="Footer Placeholder 3"/>
          <p:cNvSpPr>
            <a:spLocks noGrp="1"/>
          </p:cNvSpPr>
          <p:nvPr>
            <p:ph type="ftr" sz="quarter" idx="11"/>
          </p:nvPr>
        </p:nvSpPr>
        <p:spPr/>
        <p:txBody>
          <a:bodyPr/>
          <a:lstStyle/>
          <a:p>
            <a:r>
              <a:rPr lang="en-US" sz="1000" smtClean="0"/>
              <a:t>All resources at quaker.org.uk/teaching</a:t>
            </a:r>
            <a:endParaRPr lang="en-GB" sz="1000" dirty="0"/>
          </a:p>
        </p:txBody>
      </p:sp>
      <p:sp>
        <p:nvSpPr>
          <p:cNvPr id="5" name="Slide Number Placeholder 4"/>
          <p:cNvSpPr>
            <a:spLocks noGrp="1"/>
          </p:cNvSpPr>
          <p:nvPr>
            <p:ph type="sldNum" sz="quarter" idx="12"/>
          </p:nvPr>
        </p:nvSpPr>
        <p:spPr/>
        <p:txBody>
          <a:bodyPr/>
          <a:lstStyle/>
          <a:p>
            <a:fld id="{DF59AB74-29FF-45E8-9BA6-7B55AB4C6174}" type="slidenum">
              <a:rPr lang="en-GB" sz="1000" smtClean="0"/>
              <a:t>4</a:t>
            </a:fld>
            <a:endParaRPr lang="en-GB" sz="1000"/>
          </a:p>
        </p:txBody>
      </p:sp>
      <p:pic>
        <p:nvPicPr>
          <p:cNvPr id="6" name="Picture 5">
            <a:hlinkClick r:id="rId3"/>
          </p:cNvPr>
          <p:cNvPicPr>
            <a:picLocks noChangeAspect="1"/>
          </p:cNvPicPr>
          <p:nvPr/>
        </p:nvPicPr>
        <p:blipFill>
          <a:blip r:embed="rId4">
            <a:clrChange>
              <a:clrFrom>
                <a:srgbClr val="FFFFFF"/>
              </a:clrFrom>
              <a:clrTo>
                <a:srgbClr val="FFFFFF">
                  <a:alpha val="0"/>
                </a:srgbClr>
              </a:clrTo>
            </a:clrChange>
          </a:blip>
          <a:stretch>
            <a:fillRect/>
          </a:stretch>
        </p:blipFill>
        <p:spPr>
          <a:xfrm>
            <a:off x="945411" y="1370772"/>
            <a:ext cx="6172200" cy="4162425"/>
          </a:xfrm>
          <a:prstGeom prst="rect">
            <a:avLst/>
          </a:prstGeom>
        </p:spPr>
      </p:pic>
      <p:sp>
        <p:nvSpPr>
          <p:cNvPr id="7" name="Content Placeholder 2"/>
          <p:cNvSpPr txBox="1">
            <a:spLocks/>
          </p:cNvSpPr>
          <p:nvPr/>
        </p:nvSpPr>
        <p:spPr>
          <a:xfrm>
            <a:off x="7224822" y="2005012"/>
            <a:ext cx="4369640" cy="1423988"/>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smtClean="0">
                <a:solidFill>
                  <a:schemeClr val="bg1"/>
                </a:solidFill>
              </a:rPr>
              <a:t>Which powers do players 1-4 represent from this account from this historical moment? </a:t>
            </a:r>
            <a:endParaRPr lang="en-GB" sz="2400" dirty="0">
              <a:solidFill>
                <a:schemeClr val="bg1"/>
              </a:solidFill>
            </a:endParaRPr>
          </a:p>
        </p:txBody>
      </p:sp>
      <p:sp>
        <p:nvSpPr>
          <p:cNvPr id="10"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2">
            <a:extLst>
              <a:ext uri="{FF2B5EF4-FFF2-40B4-BE49-F238E27FC236}">
                <a16:creationId xmlns:a16="http://schemas.microsoft.com/office/drawing/2014/main" id="{CF993381-661A-1749-A408-7710E5ABC79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3435851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b="-8796"/>
          <a:stretch/>
        </p:blipFill>
        <p:spPr>
          <a:xfrm>
            <a:off x="-76200" y="-38100"/>
            <a:ext cx="12268200" cy="9334500"/>
          </a:xfrm>
          <a:prstGeom prst="rect">
            <a:avLst/>
          </a:prstGeom>
        </p:spPr>
      </p:pic>
      <p:sp>
        <p:nvSpPr>
          <p:cNvPr id="9" name="Rectangle 8"/>
          <p:cNvSpPr/>
          <p:nvPr/>
        </p:nvSpPr>
        <p:spPr>
          <a:xfrm>
            <a:off x="-266700" y="-270417"/>
            <a:ext cx="11994411" cy="819521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a:bodyPr>
          <a:lstStyle/>
          <a:p>
            <a:r>
              <a:rPr lang="en-US" sz="3600" b="1" dirty="0" smtClean="0">
                <a:solidFill>
                  <a:schemeClr val="accent2"/>
                </a:solidFill>
              </a:rPr>
              <a:t>Palestine in World War I</a:t>
            </a:r>
            <a:endParaRPr lang="en-GB" sz="3600" b="1" dirty="0">
              <a:solidFill>
                <a:schemeClr val="accent2"/>
              </a:solidFill>
            </a:endParaRPr>
          </a:p>
        </p:txBody>
      </p:sp>
      <p:sp>
        <p:nvSpPr>
          <p:cNvPr id="4" name="Footer Placeholder 3"/>
          <p:cNvSpPr>
            <a:spLocks noGrp="1"/>
          </p:cNvSpPr>
          <p:nvPr>
            <p:ph type="ftr" sz="quarter" idx="11"/>
          </p:nvPr>
        </p:nvSpPr>
        <p:spPr/>
        <p:txBody>
          <a:bodyPr/>
          <a:lstStyle/>
          <a:p>
            <a:r>
              <a:rPr lang="en-US" sz="1000" smtClean="0"/>
              <a:t>All resources at quaker.org.uk/teaching</a:t>
            </a:r>
            <a:endParaRPr lang="en-GB" sz="1000" dirty="0"/>
          </a:p>
        </p:txBody>
      </p:sp>
      <p:sp>
        <p:nvSpPr>
          <p:cNvPr id="5" name="Slide Number Placeholder 4"/>
          <p:cNvSpPr>
            <a:spLocks noGrp="1"/>
          </p:cNvSpPr>
          <p:nvPr>
            <p:ph type="sldNum" sz="quarter" idx="12"/>
          </p:nvPr>
        </p:nvSpPr>
        <p:spPr/>
        <p:txBody>
          <a:bodyPr/>
          <a:lstStyle/>
          <a:p>
            <a:fld id="{DF59AB74-29FF-45E8-9BA6-7B55AB4C6174}" type="slidenum">
              <a:rPr lang="en-GB" sz="1000" smtClean="0"/>
              <a:t>5</a:t>
            </a:fld>
            <a:endParaRPr lang="en-GB" sz="1000"/>
          </a:p>
        </p:txBody>
      </p:sp>
      <p:sp>
        <p:nvSpPr>
          <p:cNvPr id="10" name="Content Placeholder 9"/>
          <p:cNvSpPr>
            <a:spLocks noGrp="1"/>
          </p:cNvSpPr>
          <p:nvPr>
            <p:ph idx="1"/>
          </p:nvPr>
        </p:nvSpPr>
        <p:spPr>
          <a:xfrm>
            <a:off x="845289" y="1371486"/>
            <a:ext cx="6386622" cy="4351338"/>
          </a:xfrm>
        </p:spPr>
        <p:txBody>
          <a:bodyPr>
            <a:normAutofit lnSpcReduction="10000"/>
          </a:bodyPr>
          <a:lstStyle/>
          <a:p>
            <a:r>
              <a:rPr lang="en-US" dirty="0" smtClean="0"/>
              <a:t>The Ottoman Empire controlled Palestine and a lot of other Arab majority lands </a:t>
            </a:r>
          </a:p>
          <a:p>
            <a:r>
              <a:rPr lang="en-US" dirty="0" smtClean="0"/>
              <a:t>The Ottomans were at war with the allies, including Britain and France.</a:t>
            </a:r>
          </a:p>
          <a:p>
            <a:r>
              <a:rPr lang="en-US" dirty="0" smtClean="0"/>
              <a:t>Arabs living in these areas wanted independence so rose up against the Ottomans, fighting with the allies.</a:t>
            </a:r>
          </a:p>
          <a:p>
            <a:r>
              <a:rPr lang="en-US" dirty="0" smtClean="0"/>
              <a:t>Meanwhile, Zionists in Britain were lobbying the government about a Jewish state</a:t>
            </a:r>
          </a:p>
          <a:p>
            <a:endParaRPr lang="en-GB" dirty="0"/>
          </a:p>
        </p:txBody>
      </p:sp>
      <p:pic>
        <p:nvPicPr>
          <p:cNvPr id="1026" name="Picture 2" descr="File:Ottoman surrender of Jerusalem restored.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49617" y="164986"/>
            <a:ext cx="4371975" cy="5715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a:xfrm>
            <a:off x="7049617" y="5879986"/>
            <a:ext cx="4369640" cy="495143"/>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dirty="0" smtClean="0">
                <a:solidFill>
                  <a:schemeClr val="bg1"/>
                </a:solidFill>
              </a:rPr>
              <a:t>Ottoman surrender </a:t>
            </a:r>
            <a:r>
              <a:rPr lang="en-GB" sz="1800" smtClean="0">
                <a:solidFill>
                  <a:schemeClr val="bg1"/>
                </a:solidFill>
              </a:rPr>
              <a:t>of Jerusalem in </a:t>
            </a:r>
            <a:r>
              <a:rPr lang="en-GB" sz="1800" dirty="0" smtClean="0">
                <a:solidFill>
                  <a:schemeClr val="bg1"/>
                </a:solidFill>
              </a:rPr>
              <a:t>WWI</a:t>
            </a:r>
            <a:endParaRPr lang="en-GB" sz="1800" dirty="0">
              <a:solidFill>
                <a:schemeClr val="bg1"/>
              </a:solidFill>
            </a:endParaRPr>
          </a:p>
        </p:txBody>
      </p:sp>
      <p:sp>
        <p:nvSpPr>
          <p:cNvPr id="11" name="Rectángulo 4">
            <a:extLst>
              <a:ext uri="{FF2B5EF4-FFF2-40B4-BE49-F238E27FC236}">
                <a16:creationId xmlns:a16="http://schemas.microsoft.com/office/drawing/2014/main" id="{E422FF4E-F7B1-3D41-B89A-CE5EAEB4AA76}"/>
              </a:ext>
            </a:extLst>
          </p:cNvPr>
          <p:cNvSpPr/>
          <p:nvPr/>
        </p:nvSpPr>
        <p:spPr>
          <a:xfrm>
            <a:off x="0" y="0"/>
            <a:ext cx="12192000" cy="5118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 name="Imagen 12">
            <a:extLst>
              <a:ext uri="{FF2B5EF4-FFF2-40B4-BE49-F238E27FC236}">
                <a16:creationId xmlns:a16="http://schemas.microsoft.com/office/drawing/2014/main" id="{CF993381-661A-1749-A408-7710E5ABC79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04845" y="303692"/>
            <a:ext cx="3190207" cy="233993"/>
          </a:xfrm>
          <a:prstGeom prst="rect">
            <a:avLst/>
          </a:prstGeom>
        </p:spPr>
      </p:pic>
    </p:spTree>
    <p:extLst>
      <p:ext uri="{BB962C8B-B14F-4D97-AF65-F5344CB8AC3E}">
        <p14:creationId xmlns:p14="http://schemas.microsoft.com/office/powerpoint/2010/main" val="37504512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cstate="email">
            <a:extLst>
              <a:ext uri="{28A0092B-C50C-407E-A947-70E740481C1C}">
                <a14:useLocalDpi xmlns:a14="http://schemas.microsoft.com/office/drawing/2010/main"/>
              </a:ext>
            </a:extLst>
          </a:blip>
          <a:srcRect b="-8796"/>
          <a:stretch/>
        </p:blipFill>
        <p:spPr>
          <a:xfrm>
            <a:off x="-76200" y="-38100"/>
            <a:ext cx="12268200" cy="9334500"/>
          </a:xfrm>
          <a:prstGeom prst="rect">
            <a:avLst/>
          </a:prstGeom>
        </p:spPr>
      </p:pic>
      <p:sp>
        <p:nvSpPr>
          <p:cNvPr id="16" name="Rectangle 15"/>
          <p:cNvSpPr/>
          <p:nvPr/>
        </p:nvSpPr>
        <p:spPr>
          <a:xfrm>
            <a:off x="-266700" y="-270417"/>
            <a:ext cx="11994411" cy="819521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p:cNvSpPr/>
          <p:nvPr/>
        </p:nvSpPr>
        <p:spPr>
          <a:xfrm>
            <a:off x="3001605" y="2878561"/>
            <a:ext cx="6295644" cy="91975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a:off x="2980628" y="884579"/>
            <a:ext cx="6316621" cy="91975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618332" y="-338645"/>
            <a:ext cx="10515600" cy="1325563"/>
          </a:xfrm>
        </p:spPr>
        <p:txBody>
          <a:bodyPr>
            <a:normAutofit/>
          </a:bodyPr>
          <a:lstStyle/>
          <a:p>
            <a:r>
              <a:rPr lang="en-US" sz="3600" b="1" dirty="0" smtClean="0">
                <a:solidFill>
                  <a:schemeClr val="accent2"/>
                </a:solidFill>
              </a:rPr>
              <a:t>Treble dealing – who are you?</a:t>
            </a:r>
            <a:endParaRPr lang="en-GB" sz="3600" b="1" dirty="0">
              <a:solidFill>
                <a:schemeClr val="accent2"/>
              </a:solidFill>
            </a:endParaRPr>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6</a:t>
            </a:fld>
            <a:endParaRPr lang="en-GB"/>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63368" y="2558939"/>
            <a:ext cx="1095591" cy="13024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26687" y="2543409"/>
            <a:ext cx="1201627" cy="14037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Image result for mark sykes picot wikipedia"/>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95834" y="4569481"/>
            <a:ext cx="1122498" cy="14745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4" name="Picture 6" descr="Image result for mark sykes picot wikipedia"/>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9398831" y="4549562"/>
            <a:ext cx="1209789" cy="15656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912239" y="5618947"/>
            <a:ext cx="651329" cy="434219"/>
          </a:xfrm>
          <a:prstGeom prst="rect">
            <a:avLst/>
          </a:prstGeom>
        </p:spPr>
      </p:pic>
      <p:pic>
        <p:nvPicPr>
          <p:cNvPr id="2056" name="Picture 8" descr="https://upload.wikimedia.org/wikipedia/commons/7/7f/Henry_McMahon_cropped.JP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t="-2308"/>
          <a:stretch/>
        </p:blipFill>
        <p:spPr bwMode="auto">
          <a:xfrm>
            <a:off x="1439329" y="342628"/>
            <a:ext cx="1075440" cy="15155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8" name="Picture 10" descr="https://upload.wikimedia.org/wikipedia/commons/4/40/Sharif_Husayn_cropped.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426687" y="383631"/>
            <a:ext cx="1201628" cy="1520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 name="Picture 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964855" y="1483780"/>
            <a:ext cx="601359" cy="400906"/>
          </a:xfrm>
          <a:prstGeom prst="rect">
            <a:avLst/>
          </a:prstGeom>
        </p:spPr>
      </p:pic>
      <p:pic>
        <p:nvPicPr>
          <p:cNvPr id="8" name="Picture 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988670" y="3487600"/>
            <a:ext cx="597051" cy="434219"/>
          </a:xfrm>
          <a:prstGeom prst="rect">
            <a:avLst/>
          </a:prstGeom>
        </p:spPr>
      </p:pic>
      <p:sp>
        <p:nvSpPr>
          <p:cNvPr id="11" name="Rectangle 10"/>
          <p:cNvSpPr/>
          <p:nvPr/>
        </p:nvSpPr>
        <p:spPr>
          <a:xfrm>
            <a:off x="3282841" y="752446"/>
            <a:ext cx="5471886" cy="1661993"/>
          </a:xfrm>
          <a:prstGeom prst="rect">
            <a:avLst/>
          </a:prstGeom>
          <a:solidFill>
            <a:schemeClr val="accent4">
              <a:lumMod val="20000"/>
              <a:lumOff val="80000"/>
            </a:schemeClr>
          </a:solidFill>
          <a:effectLst>
            <a:outerShdw blurRad="50800" dist="38100" dir="5400000" algn="t" rotWithShape="0">
              <a:prstClr val="black">
                <a:alpha val="40000"/>
              </a:prstClr>
            </a:outerShdw>
          </a:effectLst>
        </p:spPr>
        <p:txBody>
          <a:bodyPr wrap="square">
            <a:spAutoFit/>
          </a:bodyPr>
          <a:lstStyle/>
          <a:p>
            <a:pPr marL="266700"/>
            <a:r>
              <a:rPr lang="en-GB" dirty="0">
                <a:latin typeface="Arial" panose="020B0604020202020204" pitchFamily="34" charset="0"/>
                <a:cs typeface="Arial" panose="020B0604020202020204" pitchFamily="34" charset="0"/>
              </a:rPr>
              <a:t>Sharif Hussain of Mecca </a:t>
            </a:r>
            <a:r>
              <a:rPr lang="en-GB" dirty="0" smtClean="0">
                <a:latin typeface="Arial" panose="020B0604020202020204" pitchFamily="34" charset="0"/>
                <a:cs typeface="Arial" panose="020B0604020202020204" pitchFamily="34" charset="0"/>
              </a:rPr>
              <a:t>led Arabs </a:t>
            </a:r>
            <a:r>
              <a:rPr lang="en-GB" dirty="0">
                <a:latin typeface="Arial" panose="020B0604020202020204" pitchFamily="34" charset="0"/>
                <a:cs typeface="Arial" panose="020B0604020202020204" pitchFamily="34" charset="0"/>
              </a:rPr>
              <a:t>in </a:t>
            </a:r>
            <a:r>
              <a:rPr lang="en-GB" dirty="0" smtClean="0">
                <a:latin typeface="Arial" panose="020B0604020202020204" pitchFamily="34" charset="0"/>
                <a:cs typeface="Arial" panose="020B0604020202020204" pitchFamily="34" charset="0"/>
              </a:rPr>
              <a:t>revolt against the </a:t>
            </a:r>
            <a:r>
              <a:rPr lang="en-GB" dirty="0">
                <a:latin typeface="Arial" panose="020B0604020202020204" pitchFamily="34" charset="0"/>
                <a:cs typeface="Arial" panose="020B0604020202020204" pitchFamily="34" charset="0"/>
              </a:rPr>
              <a:t>Ottoman Empire </a:t>
            </a:r>
            <a:r>
              <a:rPr lang="en-GB" dirty="0" smtClean="0">
                <a:latin typeface="Arial" panose="020B0604020202020204" pitchFamily="34" charset="0"/>
                <a:cs typeface="Arial" panose="020B0604020202020204" pitchFamily="34" charset="0"/>
              </a:rPr>
              <a:t>in 1916 after </a:t>
            </a:r>
            <a:r>
              <a:rPr lang="en-GB" dirty="0">
                <a:latin typeface="Arial" panose="020B0604020202020204" pitchFamily="34" charset="0"/>
                <a:cs typeface="Arial" panose="020B0604020202020204" pitchFamily="34" charset="0"/>
              </a:rPr>
              <a:t>Sir </a:t>
            </a:r>
            <a:r>
              <a:rPr lang="en-GB" dirty="0" smtClean="0">
                <a:latin typeface="Arial" panose="020B0604020202020204" pitchFamily="34" charset="0"/>
                <a:cs typeface="Arial" panose="020B0604020202020204" pitchFamily="34" charset="0"/>
              </a:rPr>
              <a:t>Henry McMahon </a:t>
            </a:r>
            <a:r>
              <a:rPr lang="en-GB" dirty="0">
                <a:latin typeface="Arial" panose="020B0604020202020204" pitchFamily="34" charset="0"/>
                <a:cs typeface="Arial" panose="020B0604020202020204" pitchFamily="34" charset="0"/>
              </a:rPr>
              <a:t>told him Britain had the “desire for </a:t>
            </a:r>
            <a:r>
              <a:rPr lang="en-GB" dirty="0" smtClean="0">
                <a:latin typeface="Arial" panose="020B0604020202020204" pitchFamily="34" charset="0"/>
                <a:cs typeface="Arial" panose="020B0604020202020204" pitchFamily="34" charset="0"/>
              </a:rPr>
              <a:t>the independence </a:t>
            </a:r>
            <a:r>
              <a:rPr lang="en-GB" dirty="0">
                <a:latin typeface="Arial" panose="020B0604020202020204" pitchFamily="34" charset="0"/>
                <a:cs typeface="Arial" panose="020B0604020202020204" pitchFamily="34" charset="0"/>
              </a:rPr>
              <a:t>of Arabia and its inhabitants</a:t>
            </a:r>
            <a:r>
              <a:rPr lang="en-GB" dirty="0" smtClean="0">
                <a:latin typeface="Arial" panose="020B0604020202020204" pitchFamily="34" charset="0"/>
                <a:cs typeface="Arial" panose="020B0604020202020204" pitchFamily="34" charset="0"/>
              </a:rPr>
              <a:t>”.</a:t>
            </a:r>
          </a:p>
          <a:p>
            <a:pPr marL="266700"/>
            <a:endParaRPr lang="en-GB" sz="1050" dirty="0" smtClean="0">
              <a:latin typeface="Arial" panose="020B0604020202020204" pitchFamily="34" charset="0"/>
              <a:cs typeface="Arial" panose="020B0604020202020204" pitchFamily="34" charset="0"/>
            </a:endParaRPr>
          </a:p>
        </p:txBody>
      </p:sp>
      <p:sp>
        <p:nvSpPr>
          <p:cNvPr id="12" name="Rectangle 11"/>
          <p:cNvSpPr/>
          <p:nvPr/>
        </p:nvSpPr>
        <p:spPr>
          <a:xfrm>
            <a:off x="3283857" y="2538156"/>
            <a:ext cx="5470870" cy="2031325"/>
          </a:xfrm>
          <a:prstGeom prst="rect">
            <a:avLst/>
          </a:prstGeom>
          <a:solidFill>
            <a:schemeClr val="accent4">
              <a:lumMod val="20000"/>
              <a:lumOff val="80000"/>
            </a:schemeClr>
          </a:solidFill>
          <a:effectLst>
            <a:outerShdw blurRad="50800" dist="38100" dir="5400000" algn="t" rotWithShape="0">
              <a:prstClr val="black">
                <a:alpha val="40000"/>
              </a:prstClr>
            </a:outerShdw>
          </a:effectLst>
        </p:spPr>
        <p:txBody>
          <a:bodyPr wrap="square">
            <a:spAutoFit/>
          </a:bodyPr>
          <a:lstStyle/>
          <a:p>
            <a:pPr marL="171450"/>
            <a:r>
              <a:rPr lang="en-GB" dirty="0" smtClean="0">
                <a:solidFill>
                  <a:srgbClr val="222222"/>
                </a:solidFill>
                <a:latin typeface="Arial" panose="020B0604020202020204" pitchFamily="34" charset="0"/>
              </a:rPr>
              <a:t>Lord Balfour’s 1917 declaration </a:t>
            </a:r>
            <a:r>
              <a:rPr lang="en-GB" dirty="0">
                <a:solidFill>
                  <a:srgbClr val="222222"/>
                </a:solidFill>
                <a:latin typeface="Arial" panose="020B0604020202020204" pitchFamily="34" charset="0"/>
              </a:rPr>
              <a:t>said “His Majesty's government view with favour the establishment in Palestine of a national home for the Jewish people…. it being clearly understood that nothing shall be done which may prejudice the civil and religious rights of existing non-Jewish communities in </a:t>
            </a:r>
            <a:r>
              <a:rPr lang="en-GB" dirty="0" smtClean="0">
                <a:solidFill>
                  <a:srgbClr val="222222"/>
                </a:solidFill>
                <a:latin typeface="Arial" panose="020B0604020202020204" pitchFamily="34" charset="0"/>
              </a:rPr>
              <a:t>Palestine”</a:t>
            </a:r>
            <a:endParaRPr lang="en-GB" dirty="0"/>
          </a:p>
        </p:txBody>
      </p:sp>
      <p:pic>
        <p:nvPicPr>
          <p:cNvPr id="2050" name="Picture 2" descr="Image result for britain"/>
          <p:cNvPicPr>
            <a:picLocks noGrp="1" noChangeAspect="1" noChangeArrowheads="1"/>
          </p:cNvPicPr>
          <p:nvPr>
            <p:ph idx="1"/>
          </p:nvPr>
        </p:nvPicPr>
        <p:blipFill>
          <a:blip r:embed="rId12" cstate="email">
            <a:extLst>
              <a:ext uri="{28A0092B-C50C-407E-A947-70E740481C1C}">
                <a14:useLocalDpi xmlns:a14="http://schemas.microsoft.com/office/drawing/2010/main"/>
              </a:ext>
            </a:extLst>
          </a:blip>
          <a:srcRect/>
          <a:stretch>
            <a:fillRect/>
          </a:stretch>
        </p:blipFill>
        <p:spPr bwMode="auto">
          <a:xfrm>
            <a:off x="1919955" y="3469424"/>
            <a:ext cx="611775" cy="36706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Image result for britain"/>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855235" y="1478641"/>
            <a:ext cx="611775" cy="36706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Image result for britain"/>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944505" y="5634804"/>
            <a:ext cx="611775" cy="3670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26328" y="1859208"/>
            <a:ext cx="2600866" cy="584775"/>
          </a:xfrm>
          <a:prstGeom prst="rect">
            <a:avLst/>
          </a:prstGeom>
          <a:noFill/>
        </p:spPr>
        <p:txBody>
          <a:bodyPr wrap="square" rtlCol="0">
            <a:spAutoFit/>
          </a:bodyPr>
          <a:lstStyle/>
          <a:p>
            <a:pPr algn="ctr"/>
            <a:r>
              <a:rPr lang="en-US" b="1" dirty="0" smtClean="0">
                <a:latin typeface="Bradley Hand ITC" panose="03070402050302030203" pitchFamily="66" charset="0"/>
                <a:cs typeface="Arial" panose="020B0604020202020204" pitchFamily="34" charset="0"/>
              </a:rPr>
              <a:t>Sir Henry McMahon</a:t>
            </a:r>
          </a:p>
          <a:p>
            <a:pPr algn="ctr"/>
            <a:r>
              <a:rPr lang="en-US" sz="1400" b="1" dirty="0" smtClean="0">
                <a:latin typeface="Bradley Hand ITC" panose="03070402050302030203" pitchFamily="66" charset="0"/>
                <a:cs typeface="Arial" panose="020B0604020202020204" pitchFamily="34" charset="0"/>
              </a:rPr>
              <a:t>British Commissioner in Egypt</a:t>
            </a:r>
            <a:endParaRPr lang="en-GB" sz="1400" b="1" dirty="0">
              <a:latin typeface="Bradley Hand ITC" panose="03070402050302030203" pitchFamily="66" charset="0"/>
              <a:cs typeface="Arial" panose="020B0604020202020204" pitchFamily="34" charset="0"/>
            </a:endParaRPr>
          </a:p>
        </p:txBody>
      </p:sp>
      <p:sp>
        <p:nvSpPr>
          <p:cNvPr id="22" name="TextBox 21"/>
          <p:cNvSpPr txBox="1"/>
          <p:nvPr/>
        </p:nvSpPr>
        <p:spPr>
          <a:xfrm>
            <a:off x="941155" y="3851241"/>
            <a:ext cx="2147295" cy="584775"/>
          </a:xfrm>
          <a:prstGeom prst="rect">
            <a:avLst/>
          </a:prstGeom>
          <a:noFill/>
        </p:spPr>
        <p:txBody>
          <a:bodyPr wrap="square" rtlCol="0">
            <a:spAutoFit/>
          </a:bodyPr>
          <a:lstStyle/>
          <a:p>
            <a:r>
              <a:rPr lang="en-US" b="1" dirty="0" smtClean="0">
                <a:latin typeface="Bradley Hand ITC" panose="03070402050302030203" pitchFamily="66" charset="0"/>
                <a:cs typeface="Arial" panose="020B0604020202020204" pitchFamily="34" charset="0"/>
              </a:rPr>
              <a:t>Lord Arthur Balfour</a:t>
            </a:r>
          </a:p>
          <a:p>
            <a:r>
              <a:rPr lang="en-GB" sz="1400" b="1" dirty="0">
                <a:latin typeface="Bradley Hand ITC" panose="03070402050302030203" pitchFamily="66" charset="0"/>
                <a:cs typeface="Arial" panose="020B0604020202020204" pitchFamily="34" charset="0"/>
              </a:rPr>
              <a:t>British Foreign Secretary </a:t>
            </a:r>
          </a:p>
        </p:txBody>
      </p:sp>
      <p:sp>
        <p:nvSpPr>
          <p:cNvPr id="23" name="TextBox 22"/>
          <p:cNvSpPr txBox="1"/>
          <p:nvPr/>
        </p:nvSpPr>
        <p:spPr>
          <a:xfrm>
            <a:off x="1205533" y="6092562"/>
            <a:ext cx="1954311" cy="584775"/>
          </a:xfrm>
          <a:prstGeom prst="rect">
            <a:avLst/>
          </a:prstGeom>
          <a:noFill/>
        </p:spPr>
        <p:txBody>
          <a:bodyPr wrap="square" rtlCol="0">
            <a:spAutoFit/>
          </a:bodyPr>
          <a:lstStyle/>
          <a:p>
            <a:r>
              <a:rPr lang="en-US" b="1" dirty="0" smtClean="0">
                <a:latin typeface="Bradley Hand ITC" panose="03070402050302030203" pitchFamily="66" charset="0"/>
                <a:cs typeface="Arial" panose="020B0604020202020204" pitchFamily="34" charset="0"/>
              </a:rPr>
              <a:t>Col. Mark Sykes</a:t>
            </a:r>
          </a:p>
          <a:p>
            <a:pPr algn="ctr"/>
            <a:r>
              <a:rPr lang="en-US" sz="1400" b="1" dirty="0" smtClean="0">
                <a:latin typeface="Bradley Hand ITC" panose="03070402050302030203" pitchFamily="66" charset="0"/>
                <a:cs typeface="Arial" panose="020B0604020202020204" pitchFamily="34" charset="0"/>
              </a:rPr>
              <a:t>British diplomat </a:t>
            </a:r>
            <a:endParaRPr lang="en-GB" sz="1400" b="1" dirty="0">
              <a:latin typeface="Bradley Hand ITC" panose="03070402050302030203" pitchFamily="66" charset="0"/>
              <a:cs typeface="Arial" panose="020B0604020202020204" pitchFamily="34" charset="0"/>
            </a:endParaRPr>
          </a:p>
        </p:txBody>
      </p:sp>
      <p:sp>
        <p:nvSpPr>
          <p:cNvPr id="24" name="TextBox 23"/>
          <p:cNvSpPr txBox="1"/>
          <p:nvPr/>
        </p:nvSpPr>
        <p:spPr>
          <a:xfrm>
            <a:off x="9204273" y="1913572"/>
            <a:ext cx="1954311" cy="584775"/>
          </a:xfrm>
          <a:prstGeom prst="rect">
            <a:avLst/>
          </a:prstGeom>
          <a:noFill/>
        </p:spPr>
        <p:txBody>
          <a:bodyPr wrap="square" rtlCol="0">
            <a:spAutoFit/>
          </a:bodyPr>
          <a:lstStyle/>
          <a:p>
            <a:r>
              <a:rPr lang="en-US" b="1" dirty="0" smtClean="0">
                <a:latin typeface="Bradley Hand ITC" panose="03070402050302030203" pitchFamily="66" charset="0"/>
                <a:cs typeface="Arial" panose="020B0604020202020204" pitchFamily="34" charset="0"/>
              </a:rPr>
              <a:t>Sharif </a:t>
            </a:r>
            <a:r>
              <a:rPr lang="en-US" b="1" dirty="0" err="1" smtClean="0">
                <a:latin typeface="Bradley Hand ITC" panose="03070402050302030203" pitchFamily="66" charset="0"/>
                <a:cs typeface="Arial" panose="020B0604020202020204" pitchFamily="34" charset="0"/>
              </a:rPr>
              <a:t>Hussian</a:t>
            </a:r>
            <a:endParaRPr lang="en-US" b="1" dirty="0" smtClean="0">
              <a:latin typeface="Bradley Hand ITC" panose="03070402050302030203" pitchFamily="66" charset="0"/>
              <a:cs typeface="Arial" panose="020B0604020202020204" pitchFamily="34" charset="0"/>
            </a:endParaRPr>
          </a:p>
          <a:p>
            <a:pPr algn="ctr"/>
            <a:r>
              <a:rPr lang="en-US" sz="1400" b="1" dirty="0">
                <a:latin typeface="Bradley Hand ITC" panose="03070402050302030203" pitchFamily="66" charset="0"/>
                <a:cs typeface="Arial" panose="020B0604020202020204" pitchFamily="34" charset="0"/>
              </a:rPr>
              <a:t>A</a:t>
            </a:r>
            <a:r>
              <a:rPr lang="en-US" sz="1400" b="1" dirty="0" smtClean="0">
                <a:latin typeface="Bradley Hand ITC" panose="03070402050302030203" pitchFamily="66" charset="0"/>
                <a:cs typeface="Arial" panose="020B0604020202020204" pitchFamily="34" charset="0"/>
              </a:rPr>
              <a:t>rab Emir</a:t>
            </a:r>
            <a:endParaRPr lang="en-GB" sz="1400" b="1" dirty="0">
              <a:latin typeface="Bradley Hand ITC" panose="03070402050302030203" pitchFamily="66" charset="0"/>
              <a:cs typeface="Arial" panose="020B0604020202020204" pitchFamily="34" charset="0"/>
            </a:endParaRPr>
          </a:p>
        </p:txBody>
      </p:sp>
      <p:sp>
        <p:nvSpPr>
          <p:cNvPr id="25" name="TextBox 24"/>
          <p:cNvSpPr txBox="1"/>
          <p:nvPr/>
        </p:nvSpPr>
        <p:spPr>
          <a:xfrm>
            <a:off x="9204274" y="3948239"/>
            <a:ext cx="1954311" cy="553998"/>
          </a:xfrm>
          <a:prstGeom prst="rect">
            <a:avLst/>
          </a:prstGeom>
          <a:noFill/>
        </p:spPr>
        <p:txBody>
          <a:bodyPr wrap="square" rtlCol="0">
            <a:spAutoFit/>
          </a:bodyPr>
          <a:lstStyle/>
          <a:p>
            <a:pPr algn="ctr"/>
            <a:r>
              <a:rPr lang="en-US" b="1" dirty="0" smtClean="0">
                <a:latin typeface="Bradley Hand ITC" panose="03070402050302030203" pitchFamily="66" charset="0"/>
                <a:cs typeface="Arial" panose="020B0604020202020204" pitchFamily="34" charset="0"/>
              </a:rPr>
              <a:t>Lord Rothschild </a:t>
            </a:r>
            <a:r>
              <a:rPr lang="en-US" sz="1200" b="1" dirty="0" smtClean="0">
                <a:latin typeface="Bradley Hand ITC" panose="03070402050302030203" pitchFamily="66" charset="0"/>
                <a:cs typeface="Arial" panose="020B0604020202020204" pitchFamily="34" charset="0"/>
              </a:rPr>
              <a:t>British Zionist</a:t>
            </a:r>
            <a:endParaRPr lang="en-GB" sz="1200" b="1" dirty="0">
              <a:latin typeface="Bradley Hand ITC" panose="03070402050302030203" pitchFamily="66" charset="0"/>
              <a:cs typeface="Arial" panose="020B0604020202020204" pitchFamily="34" charset="0"/>
            </a:endParaRPr>
          </a:p>
        </p:txBody>
      </p:sp>
      <p:sp>
        <p:nvSpPr>
          <p:cNvPr id="26" name="TextBox 25"/>
          <p:cNvSpPr txBox="1"/>
          <p:nvPr/>
        </p:nvSpPr>
        <p:spPr>
          <a:xfrm>
            <a:off x="8868228" y="6124700"/>
            <a:ext cx="2485571" cy="646331"/>
          </a:xfrm>
          <a:prstGeom prst="rect">
            <a:avLst/>
          </a:prstGeom>
          <a:noFill/>
        </p:spPr>
        <p:txBody>
          <a:bodyPr wrap="square" rtlCol="0">
            <a:spAutoFit/>
          </a:bodyPr>
          <a:lstStyle/>
          <a:p>
            <a:pPr algn="ctr"/>
            <a:r>
              <a:rPr lang="en-US" b="1" dirty="0">
                <a:latin typeface="Bradley Hand ITC" panose="03070402050302030203" pitchFamily="66" charset="0"/>
                <a:cs typeface="Arial" panose="020B0604020202020204" pitchFamily="34" charset="0"/>
              </a:rPr>
              <a:t>François Georges-Picot </a:t>
            </a:r>
            <a:r>
              <a:rPr lang="en-US" b="1" dirty="0" smtClean="0">
                <a:latin typeface="Bradley Hand ITC" panose="03070402050302030203" pitchFamily="66" charset="0"/>
                <a:cs typeface="Arial" panose="020B0604020202020204" pitchFamily="34" charset="0"/>
              </a:rPr>
              <a:t> (France)</a:t>
            </a:r>
            <a:endParaRPr lang="en-GB" b="1" dirty="0">
              <a:latin typeface="Bradley Hand ITC" panose="03070402050302030203" pitchFamily="66" charset="0"/>
              <a:cs typeface="Arial" panose="020B0604020202020204" pitchFamily="34" charset="0"/>
            </a:endParaRPr>
          </a:p>
        </p:txBody>
      </p:sp>
      <p:sp>
        <p:nvSpPr>
          <p:cNvPr id="3" name="Left-Right Arrow 2"/>
          <p:cNvSpPr/>
          <p:nvPr/>
        </p:nvSpPr>
        <p:spPr>
          <a:xfrm>
            <a:off x="2746780" y="5105184"/>
            <a:ext cx="6519997" cy="883572"/>
          </a:xfrm>
          <a:prstGeom prst="lef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283858" y="4814621"/>
            <a:ext cx="5470870" cy="1477328"/>
          </a:xfrm>
          <a:prstGeom prst="rect">
            <a:avLst/>
          </a:prstGeom>
          <a:solidFill>
            <a:schemeClr val="accent4">
              <a:lumMod val="20000"/>
              <a:lumOff val="80000"/>
            </a:schemeClr>
          </a:solidFill>
          <a:effectLst>
            <a:outerShdw blurRad="50800" dist="38100" dir="5400000" algn="t" rotWithShape="0">
              <a:prstClr val="black">
                <a:alpha val="40000"/>
              </a:prstClr>
            </a:outerShdw>
          </a:effectLst>
        </p:spPr>
        <p:txBody>
          <a:bodyPr wrap="square">
            <a:spAutoFit/>
          </a:bodyPr>
          <a:lstStyle/>
          <a:p>
            <a:pPr marL="171450"/>
            <a:r>
              <a:rPr lang="en-GB" dirty="0" smtClean="0">
                <a:solidFill>
                  <a:srgbClr val="222222"/>
                </a:solidFill>
                <a:latin typeface="Arial" panose="020B0604020202020204" pitchFamily="34" charset="0"/>
              </a:rPr>
              <a:t>In 1916, Mark Sykes of </a:t>
            </a:r>
            <a:r>
              <a:rPr lang="en-GB" dirty="0">
                <a:solidFill>
                  <a:srgbClr val="222222"/>
                </a:solidFill>
                <a:latin typeface="Arial" panose="020B0604020202020204" pitchFamily="34" charset="0"/>
              </a:rPr>
              <a:t>Britain and François Georges-Picot </a:t>
            </a:r>
            <a:r>
              <a:rPr lang="en-GB" dirty="0" smtClean="0">
                <a:solidFill>
                  <a:srgbClr val="222222"/>
                </a:solidFill>
                <a:latin typeface="Arial" panose="020B0604020202020204" pitchFamily="34" charset="0"/>
              </a:rPr>
              <a:t>of France agree secretly how they will divide up the lands from the Ottoman Empire between themselves after the war.</a:t>
            </a:r>
          </a:p>
          <a:p>
            <a:pPr marL="171450"/>
            <a:endParaRPr lang="en-GB" dirty="0"/>
          </a:p>
        </p:txBody>
      </p:sp>
      <p:sp>
        <p:nvSpPr>
          <p:cNvPr id="17" name="TextBox 16"/>
          <p:cNvSpPr txBox="1"/>
          <p:nvPr/>
        </p:nvSpPr>
        <p:spPr>
          <a:xfrm>
            <a:off x="1249211" y="1520439"/>
            <a:ext cx="1510747" cy="369332"/>
          </a:xfrm>
          <a:prstGeom prst="rect">
            <a:avLst/>
          </a:prstGeom>
          <a:solidFill>
            <a:srgbClr val="00B05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1</a:t>
            </a:r>
            <a:endParaRPr lang="en-GB" dirty="0">
              <a:solidFill>
                <a:schemeClr val="bg1"/>
              </a:solidFill>
              <a:latin typeface="Arial" panose="020B0604020202020204" pitchFamily="34" charset="0"/>
              <a:cs typeface="Arial" panose="020B0604020202020204" pitchFamily="34" charset="0"/>
            </a:endParaRPr>
          </a:p>
        </p:txBody>
      </p:sp>
      <p:sp>
        <p:nvSpPr>
          <p:cNvPr id="32" name="TextBox 31"/>
          <p:cNvSpPr txBox="1"/>
          <p:nvPr/>
        </p:nvSpPr>
        <p:spPr>
          <a:xfrm>
            <a:off x="9314761" y="1476268"/>
            <a:ext cx="1510747" cy="369332"/>
          </a:xfrm>
          <a:prstGeom prst="rect">
            <a:avLst/>
          </a:prstGeom>
          <a:solidFill>
            <a:srgbClr val="FFC00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2</a:t>
            </a:r>
            <a:endParaRPr lang="en-GB" dirty="0">
              <a:solidFill>
                <a:schemeClr val="bg1"/>
              </a:solidFill>
              <a:latin typeface="Arial" panose="020B0604020202020204" pitchFamily="34" charset="0"/>
              <a:cs typeface="Arial" panose="020B0604020202020204" pitchFamily="34" charset="0"/>
            </a:endParaRPr>
          </a:p>
        </p:txBody>
      </p:sp>
      <p:sp>
        <p:nvSpPr>
          <p:cNvPr id="33" name="TextBox 32"/>
          <p:cNvSpPr txBox="1"/>
          <p:nvPr/>
        </p:nvSpPr>
        <p:spPr>
          <a:xfrm>
            <a:off x="9303042" y="3533399"/>
            <a:ext cx="1510747" cy="369332"/>
          </a:xfrm>
          <a:prstGeom prst="rect">
            <a:avLst/>
          </a:prstGeom>
          <a:solidFill>
            <a:srgbClr val="7030A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3</a:t>
            </a:r>
            <a:endParaRPr lang="en-GB" dirty="0">
              <a:solidFill>
                <a:schemeClr val="bg1"/>
              </a:solidFill>
              <a:latin typeface="Arial" panose="020B0604020202020204" pitchFamily="34" charset="0"/>
              <a:cs typeface="Arial" panose="020B0604020202020204" pitchFamily="34" charset="0"/>
            </a:endParaRPr>
          </a:p>
        </p:txBody>
      </p:sp>
      <p:sp>
        <p:nvSpPr>
          <p:cNvPr id="34" name="TextBox 33"/>
          <p:cNvSpPr txBox="1"/>
          <p:nvPr/>
        </p:nvSpPr>
        <p:spPr>
          <a:xfrm>
            <a:off x="9284289" y="5708612"/>
            <a:ext cx="1510747" cy="369332"/>
          </a:xfrm>
          <a:prstGeom prst="rect">
            <a:avLst/>
          </a:prstGeom>
          <a:solidFill>
            <a:srgbClr val="00B0F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4</a:t>
            </a:r>
            <a:endParaRPr lang="en-GB" dirty="0">
              <a:solidFill>
                <a:schemeClr val="bg1"/>
              </a:solidFill>
              <a:latin typeface="Arial" panose="020B0604020202020204" pitchFamily="34" charset="0"/>
              <a:cs typeface="Arial" panose="020B0604020202020204" pitchFamily="34" charset="0"/>
            </a:endParaRPr>
          </a:p>
        </p:txBody>
      </p:sp>
      <p:sp>
        <p:nvSpPr>
          <p:cNvPr id="35" name="TextBox 34"/>
          <p:cNvSpPr txBox="1"/>
          <p:nvPr/>
        </p:nvSpPr>
        <p:spPr>
          <a:xfrm>
            <a:off x="1292570" y="3541229"/>
            <a:ext cx="1510747" cy="369332"/>
          </a:xfrm>
          <a:prstGeom prst="rect">
            <a:avLst/>
          </a:prstGeom>
          <a:solidFill>
            <a:srgbClr val="00B05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1</a:t>
            </a:r>
            <a:endParaRPr lang="en-GB" dirty="0">
              <a:solidFill>
                <a:schemeClr val="bg1"/>
              </a:solidFill>
              <a:latin typeface="Arial" panose="020B0604020202020204" pitchFamily="34" charset="0"/>
              <a:cs typeface="Arial" panose="020B0604020202020204" pitchFamily="34" charset="0"/>
            </a:endParaRPr>
          </a:p>
        </p:txBody>
      </p:sp>
      <p:sp>
        <p:nvSpPr>
          <p:cNvPr id="36" name="TextBox 35"/>
          <p:cNvSpPr txBox="1"/>
          <p:nvPr/>
        </p:nvSpPr>
        <p:spPr>
          <a:xfrm>
            <a:off x="1333102" y="5771021"/>
            <a:ext cx="1510747" cy="369332"/>
          </a:xfrm>
          <a:prstGeom prst="rect">
            <a:avLst/>
          </a:prstGeom>
          <a:solidFill>
            <a:srgbClr val="00B050"/>
          </a:solidFill>
        </p:spPr>
        <p:txBody>
          <a:bodyPr wrap="square" rtlCol="0">
            <a:spAutoFit/>
          </a:bodyPr>
          <a:lstStyle/>
          <a:p>
            <a:pPr algn="ctr"/>
            <a:r>
              <a:rPr lang="en-GB" dirty="0" smtClean="0">
                <a:solidFill>
                  <a:schemeClr val="bg1"/>
                </a:solidFill>
                <a:latin typeface="Arial" panose="020B0604020202020204" pitchFamily="34" charset="0"/>
                <a:cs typeface="Arial" panose="020B0604020202020204" pitchFamily="34" charset="0"/>
              </a:rPr>
              <a:t>Player 1</a:t>
            </a:r>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960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3"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0-#ppt_h/2"/>
                                          </p:val>
                                        </p:tav>
                                        <p:tav tm="100000">
                                          <p:val>
                                            <p:strVal val="#ppt_y"/>
                                          </p:val>
                                        </p:tav>
                                      </p:tavLst>
                                    </p:anim>
                                  </p:childTnLst>
                                </p:cTn>
                              </p:par>
                              <p:par>
                                <p:cTn id="42" presetID="2" presetClass="entr" presetSubtype="3" fill="hold" grpId="0" nodeType="withEffect">
                                  <p:stCondLst>
                                    <p:cond delay="25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0-#ppt_h/2"/>
                                          </p:val>
                                        </p:tav>
                                        <p:tav tm="100000">
                                          <p:val>
                                            <p:strVal val="#ppt_y"/>
                                          </p:val>
                                        </p:tav>
                                      </p:tavLst>
                                    </p:anim>
                                  </p:childTnLst>
                                </p:cTn>
                              </p:par>
                              <p:par>
                                <p:cTn id="46" presetID="2" presetClass="entr" presetSubtype="3" fill="hold" grpId="0" nodeType="withEffect">
                                  <p:stCondLst>
                                    <p:cond delay="75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8" grpId="0" animBg="1"/>
      <p:bldP spid="17" grpId="0" animBg="1"/>
      <p:bldP spid="32" grpId="0" animBg="1"/>
      <p:bldP spid="33" grpId="0" animBg="1"/>
      <p:bldP spid="34" grpId="0" animBg="1"/>
      <p:bldP spid="35" grpId="0" animBg="1"/>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7</a:t>
            </a:fld>
            <a:endParaRPr lang="en-GB"/>
          </a:p>
        </p:txBody>
      </p:sp>
      <p:pic>
        <p:nvPicPr>
          <p:cNvPr id="6" name="Picture 5"/>
          <p:cNvPicPr>
            <a:picLocks noChangeAspect="1"/>
          </p:cNvPicPr>
          <p:nvPr/>
        </p:nvPicPr>
        <p:blipFill>
          <a:blip r:embed="rId2"/>
          <a:stretch>
            <a:fillRect/>
          </a:stretch>
        </p:blipFill>
        <p:spPr>
          <a:xfrm>
            <a:off x="2859314" y="0"/>
            <a:ext cx="5522686" cy="8021250"/>
          </a:xfrm>
          <a:prstGeom prst="rect">
            <a:avLst/>
          </a:prstGeom>
        </p:spPr>
      </p:pic>
    </p:spTree>
    <p:extLst>
      <p:ext uri="{BB962C8B-B14F-4D97-AF65-F5344CB8AC3E}">
        <p14:creationId xmlns:p14="http://schemas.microsoft.com/office/powerpoint/2010/main" val="19303689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zor wire template" id="{09A9DD77-DA46-4ED6-9FEA-A64C674FA6CB}" vid="{874D03A3-3901-4A90-B489-92ECEDE77D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razor wire template</Template>
  <TotalTime>122</TotalTime>
  <Words>646</Words>
  <Application>Microsoft Office PowerPoint</Application>
  <PresentationFormat>Widescreen</PresentationFormat>
  <Paragraphs>61</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Bradley Hand ITC</vt:lpstr>
      <vt:lpstr>Calibri</vt:lpstr>
      <vt:lpstr>Office Theme</vt:lpstr>
      <vt:lpstr>PowerPoint Presentation</vt:lpstr>
      <vt:lpstr>Negotiation game</vt:lpstr>
      <vt:lpstr>What happened?</vt:lpstr>
      <vt:lpstr>BBC film: a twice promised land</vt:lpstr>
      <vt:lpstr>Palestine in World War I</vt:lpstr>
      <vt:lpstr>Treble dealing – who are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31</cp:revision>
  <dcterms:created xsi:type="dcterms:W3CDTF">2019-02-13T19:04:43Z</dcterms:created>
  <dcterms:modified xsi:type="dcterms:W3CDTF">2019-05-08T10:24:32Z</dcterms:modified>
</cp:coreProperties>
</file>