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81" r:id="rId3"/>
    <p:sldId id="258" r:id="rId4"/>
    <p:sldId id="259" r:id="rId5"/>
    <p:sldId id="261" r:id="rId6"/>
    <p:sldId id="262" r:id="rId7"/>
    <p:sldId id="263" r:id="rId8"/>
    <p:sldId id="276" r:id="rId9"/>
    <p:sldId id="264" r:id="rId10"/>
    <p:sldId id="265" r:id="rId11"/>
    <p:sldId id="266" r:id="rId12"/>
    <p:sldId id="279" r:id="rId13"/>
    <p:sldId id="278" r:id="rId14"/>
    <p:sldId id="267" r:id="rId15"/>
    <p:sldId id="270" r:id="rId16"/>
    <p:sldId id="277" r:id="rId17"/>
    <p:sldId id="271" r:id="rId18"/>
    <p:sldId id="272" r:id="rId19"/>
    <p:sldId id="269" r:id="rId20"/>
    <p:sldId id="274" r:id="rId21"/>
    <p:sldId id="273" r:id="rId22"/>
    <p:sldId id="275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74070" autoAdjust="0"/>
  </p:normalViewPr>
  <p:slideViewPr>
    <p:cSldViewPr snapToGrid="0">
      <p:cViewPr varScale="1">
        <p:scale>
          <a:sx n="79" d="100"/>
          <a:sy n="79" d="100"/>
        </p:scale>
        <p:origin x="3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AD6DB-275E-45D8-BA57-1C98F1E91185}" type="datetimeFigureOut">
              <a:rPr lang="en-GB" smtClean="0"/>
              <a:t>08/05/2019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DFE25D-7980-4FCA-8322-930BE6A3A1A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0762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I5gVrr4lv8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youtube.com/watch?v=W_w8Wk4J6mg" TargetMode="Externa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Bereaved</a:t>
            </a:r>
            <a:r>
              <a:rPr lang="en-US" baseline="0" dirty="0" smtClean="0"/>
              <a:t> Families Forum , also known as Parents Circle, brings to </a:t>
            </a:r>
            <a:r>
              <a:rPr lang="en-US" baseline="0" dirty="0" err="1" smtClean="0"/>
              <a:t>gether</a:t>
            </a:r>
            <a:r>
              <a:rPr lang="en-US" baseline="0" dirty="0" smtClean="0"/>
              <a:t> Israeli s an Palestinians who have lost people to the conflict in reconciliation.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FE25D-7980-4FCA-8322-930BE6A3A1A1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1135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This is an old</a:t>
            </a:r>
            <a:r>
              <a:rPr lang="en-US" baseline="0" dirty="0" smtClean="0"/>
              <a:t> Quaker poster. </a:t>
            </a:r>
            <a:r>
              <a:rPr lang="en-US" dirty="0" smtClean="0"/>
              <a:t>What is this “fable” telling</a:t>
            </a:r>
            <a:r>
              <a:rPr lang="en-US" baseline="0" dirty="0" smtClean="0"/>
              <a:t> us…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What if one mule</a:t>
            </a:r>
            <a:r>
              <a:rPr lang="en-US" baseline="0" dirty="0" smtClean="0"/>
              <a:t> is much stronger than the other one? What would happen straight away? And in the long run?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DC58B3-FCA8-4CFE-9F4E-88B583BAED03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991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FE25D-7980-4FCA-8322-930BE6A3A1A1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7568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Elicit the advantage</a:t>
            </a:r>
            <a:r>
              <a:rPr lang="en-US" baseline="0" dirty="0" smtClean="0"/>
              <a:t> of not worrying about “saving face” but the disadvantage that people affected are not heard if you have a private negotiation.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DC58B3-FCA8-4CFE-9F4E-88B583BAED0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63779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Video https://www.youtube.com/watch?v=BI5gVrr4lv8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Video: https://www.youtube.com/watch?v=W_w8Wk4J6mg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FE25D-7980-4FCA-8322-930BE6A3A1A1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2931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DC58B3-FCA8-4CFE-9F4E-88B583BAED03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26358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https://www.haaretz.com/1.5136645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FE25D-7980-4FCA-8322-930BE6A3A1A1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23495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https://www.haaretz.com/1.5136645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FE25D-7980-4FCA-8322-930BE6A3A1A1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71675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FE25D-7980-4FCA-8322-930BE6A3A1A1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6973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1DCD46E-A518-43D1-B8FC-BCC20A19F9F9}" type="datetime1">
              <a:rPr lang="en-GB" smtClean="0"/>
              <a:t>08/05/2019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All resources at </a:t>
            </a:r>
            <a:r>
              <a:rPr lang="en-US" b="1" dirty="0" smtClean="0"/>
              <a:t>quaker.org.uk/teaching</a:t>
            </a:r>
            <a:endParaRPr lang="en-GB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F59AB74-29FF-45E8-9BA6-7B55AB4C617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4893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F1888-CDA2-42E6-9677-01D1E9DB5E72}" type="datetime1">
              <a:rPr lang="en-GB" smtClean="0"/>
              <a:t>08/05/2019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All resources at quaker.org.uk/teaching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325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E775B-4120-4A99-91A7-31817A068EA1}" type="datetime1">
              <a:rPr lang="en-GB" smtClean="0"/>
              <a:t>08/05/2019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All resources at quaker.org.uk/teaching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09495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417" y="260350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GB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8C246-C297-4005-A076-ED97EA781C2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7254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B753C-7636-4B88-8167-8DD4DD207C77}" type="datetime1">
              <a:rPr lang="en-GB" smtClean="0"/>
              <a:t>08/05/2019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All resources at quaker.org.uk/teaching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2701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4D554-A184-4E90-B253-C5AA58C1F49C}" type="datetime1">
              <a:rPr lang="en-GB" smtClean="0"/>
              <a:t>08/05/2019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All resources at quaker.org.uk/teaching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7704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770C0-96EC-4594-8A23-FEC0F72475DF}" type="datetime1">
              <a:rPr lang="en-GB" smtClean="0"/>
              <a:t>08/05/2019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All resources at quaker.org.uk/teaching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4298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2F4BC-A2D3-4714-859D-AA710586C6C2}" type="datetime1">
              <a:rPr lang="en-GB" smtClean="0"/>
              <a:t>08/05/2019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All resources at quaker.org.uk/teaching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3308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94852-BF20-4B58-BCD4-A71B34A85957}" type="datetime1">
              <a:rPr lang="en-GB" smtClean="0"/>
              <a:t>08/05/2019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86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9F39F-AA4F-43E6-8E79-53CD26EF2E13}" type="datetime1">
              <a:rPr lang="en-GB" smtClean="0"/>
              <a:t>08/05/2019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All resources at quaker.org.uk/teaching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0597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435DD-06BE-4F83-A75B-C84D550EA552}" type="datetime1">
              <a:rPr lang="en-GB" smtClean="0"/>
              <a:t>08/05/2019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All resources at quaker.org.uk/teaching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9420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AD4D7-72BD-43C3-B378-D03C33C110F6}" type="datetime1">
              <a:rPr lang="en-GB" smtClean="0"/>
              <a:t>08/05/2019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All resources at quaker.org.uk/teaching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8101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4D6C1C2-9947-441B-9C7F-8E0FD7547F02}" type="datetime1">
              <a:rPr lang="en-GB" smtClean="0"/>
              <a:t>08/05/2019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All resources at quaker.org.uk/teaching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F59AB74-29FF-45E8-9BA6-7B55AB4C6174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29876" y="100744"/>
            <a:ext cx="2429325" cy="178800"/>
          </a:xfrm>
          <a:prstGeom prst="rect">
            <a:avLst/>
          </a:prstGeom>
        </p:spPr>
      </p:pic>
      <p:sp>
        <p:nvSpPr>
          <p:cNvPr id="9" name="Rectángulo 4">
            <a:extLst>
              <a:ext uri="{FF2B5EF4-FFF2-40B4-BE49-F238E27FC236}">
                <a16:creationId xmlns:a16="http://schemas.microsoft.com/office/drawing/2014/main" id="{E422FF4E-F7B1-3D41-B89A-CE5EAEB4AA76}"/>
              </a:ext>
            </a:extLst>
          </p:cNvPr>
          <p:cNvSpPr/>
          <p:nvPr userDrawn="1"/>
        </p:nvSpPr>
        <p:spPr>
          <a:xfrm>
            <a:off x="0" y="0"/>
            <a:ext cx="12192000" cy="5118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Imagen 12">
            <a:extLst>
              <a:ext uri="{FF2B5EF4-FFF2-40B4-BE49-F238E27FC236}">
                <a16:creationId xmlns:a16="http://schemas.microsoft.com/office/drawing/2014/main" id="{CF993381-661A-1749-A408-7710E5ABC79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604845" y="303692"/>
            <a:ext cx="3190207" cy="23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857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_w8Wk4J6mg" TargetMode="External"/><Relationship Id="rId2" Type="http://schemas.openxmlformats.org/officeDocument/2006/relationships/hyperlink" Target="https://www.youtube.com/watch?v=BI5gVrr4lv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13" Type="http://schemas.openxmlformats.org/officeDocument/2006/relationships/image" Target="../media/image24.emf"/><Relationship Id="rId18" Type="http://schemas.openxmlformats.org/officeDocument/2006/relationships/image" Target="../media/image29.emf"/><Relationship Id="rId3" Type="http://schemas.openxmlformats.org/officeDocument/2006/relationships/image" Target="../media/image14.emf"/><Relationship Id="rId21" Type="http://schemas.openxmlformats.org/officeDocument/2006/relationships/image" Target="../media/image32.emf"/><Relationship Id="rId7" Type="http://schemas.openxmlformats.org/officeDocument/2006/relationships/image" Target="../media/image18.emf"/><Relationship Id="rId12" Type="http://schemas.openxmlformats.org/officeDocument/2006/relationships/image" Target="../media/image23.emf"/><Relationship Id="rId17" Type="http://schemas.openxmlformats.org/officeDocument/2006/relationships/image" Target="../media/image28.emf"/><Relationship Id="rId25" Type="http://schemas.openxmlformats.org/officeDocument/2006/relationships/image" Target="../media/image36.emf"/><Relationship Id="rId2" Type="http://schemas.openxmlformats.org/officeDocument/2006/relationships/image" Target="../media/image13.emf"/><Relationship Id="rId16" Type="http://schemas.openxmlformats.org/officeDocument/2006/relationships/image" Target="../media/image27.emf"/><Relationship Id="rId20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11" Type="http://schemas.openxmlformats.org/officeDocument/2006/relationships/image" Target="../media/image22.emf"/><Relationship Id="rId24" Type="http://schemas.openxmlformats.org/officeDocument/2006/relationships/image" Target="../media/image35.emf"/><Relationship Id="rId5" Type="http://schemas.openxmlformats.org/officeDocument/2006/relationships/image" Target="../media/image16.emf"/><Relationship Id="rId15" Type="http://schemas.openxmlformats.org/officeDocument/2006/relationships/image" Target="../media/image26.emf"/><Relationship Id="rId23" Type="http://schemas.openxmlformats.org/officeDocument/2006/relationships/image" Target="../media/image34.emf"/><Relationship Id="rId10" Type="http://schemas.openxmlformats.org/officeDocument/2006/relationships/image" Target="../media/image21.emf"/><Relationship Id="rId19" Type="http://schemas.openxmlformats.org/officeDocument/2006/relationships/image" Target="../media/image30.emf"/><Relationship Id="rId4" Type="http://schemas.openxmlformats.org/officeDocument/2006/relationships/image" Target="../media/image15.emf"/><Relationship Id="rId9" Type="http://schemas.openxmlformats.org/officeDocument/2006/relationships/image" Target="../media/image20.emf"/><Relationship Id="rId14" Type="http://schemas.openxmlformats.org/officeDocument/2006/relationships/image" Target="../media/image25.emf"/><Relationship Id="rId22" Type="http://schemas.openxmlformats.org/officeDocument/2006/relationships/image" Target="../media/image3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eaceindex.org/files/Peace_Index_Data_August_2018-Eng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s://www.youtube.com/watch?v=BT9TBoidjg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Image result for bereaved families foru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16835" y="-1963291"/>
            <a:ext cx="14424371" cy="9616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57600" y="6413500"/>
            <a:ext cx="4114800" cy="365125"/>
          </a:xfrm>
        </p:spPr>
        <p:txBody>
          <a:bodyPr/>
          <a:lstStyle/>
          <a:p>
            <a:r>
              <a:rPr lang="en-US" dirty="0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1</a:t>
            </a:fld>
            <a:endParaRPr lang="en-GB" dirty="0"/>
          </a:p>
        </p:txBody>
      </p:sp>
      <p:sp>
        <p:nvSpPr>
          <p:cNvPr id="9" name="Rectángulo 4">
            <a:extLst>
              <a:ext uri="{FF2B5EF4-FFF2-40B4-BE49-F238E27FC236}">
                <a16:creationId xmlns:a16="http://schemas.microsoft.com/office/drawing/2014/main" id="{752AFA30-6A3F-ED4D-A97D-EBC959DA2B60}"/>
              </a:ext>
            </a:extLst>
          </p:cNvPr>
          <p:cNvSpPr/>
          <p:nvPr/>
        </p:nvSpPr>
        <p:spPr>
          <a:xfrm>
            <a:off x="-1" y="2505204"/>
            <a:ext cx="6206647" cy="36638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Imagen 12">
            <a:extLst>
              <a:ext uri="{FF2B5EF4-FFF2-40B4-BE49-F238E27FC236}">
                <a16:creationId xmlns:a16="http://schemas.microsoft.com/office/drawing/2014/main" id="{5B1B6E62-9462-D54C-9E87-B042BC1EC2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839" y="5721969"/>
            <a:ext cx="2358732" cy="173007"/>
          </a:xfrm>
          <a:prstGeom prst="rect">
            <a:avLst/>
          </a:prstGeom>
        </p:spPr>
      </p:pic>
      <p:sp>
        <p:nvSpPr>
          <p:cNvPr id="11" name="Subtítulo 15">
            <a:extLst>
              <a:ext uri="{FF2B5EF4-FFF2-40B4-BE49-F238E27FC236}">
                <a16:creationId xmlns:a16="http://schemas.microsoft.com/office/drawing/2014/main" id="{4BFE9A4D-D987-F340-99F8-5E08AE1EC3A2}"/>
              </a:ext>
            </a:extLst>
          </p:cNvPr>
          <p:cNvSpPr txBox="1">
            <a:spLocks/>
          </p:cNvSpPr>
          <p:nvPr/>
        </p:nvSpPr>
        <p:spPr>
          <a:xfrm>
            <a:off x="251563" y="2844833"/>
            <a:ext cx="5703518" cy="171684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Mediation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role-</a:t>
            </a:r>
            <a:r>
              <a:rPr lang="es-ES" sz="6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play</a:t>
            </a:r>
            <a:r>
              <a:rPr lang="es-ES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sz="6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Subtítulo 15">
            <a:extLst>
              <a:ext uri="{FF2B5EF4-FFF2-40B4-BE49-F238E27FC236}">
                <a16:creationId xmlns:a16="http://schemas.microsoft.com/office/drawing/2014/main" id="{B7724BC2-CF42-D14A-B8DC-8AD236C5ED7F}"/>
              </a:ext>
            </a:extLst>
          </p:cNvPr>
          <p:cNvSpPr txBox="1">
            <a:spLocks/>
          </p:cNvSpPr>
          <p:nvPr/>
        </p:nvSpPr>
        <p:spPr>
          <a:xfrm>
            <a:off x="251563" y="4561681"/>
            <a:ext cx="5703518" cy="13680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skills do you need to help people in conflict find a win-win solution?</a:t>
            </a:r>
            <a:endParaRPr lang="en-GB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" name="Picture 2" descr="Image result for bereaved families foru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4469" y="11480800"/>
            <a:ext cx="16710025" cy="11140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08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19125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Mediation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Mediation is when a third party not involved in the conflict helps you to solve it</a:t>
            </a:r>
          </a:p>
          <a:p>
            <a:r>
              <a:rPr lang="en-US" dirty="0" smtClean="0"/>
              <a:t>They don’t tell those in conflict what to do; it’s their job to agree a solution</a:t>
            </a:r>
          </a:p>
          <a:p>
            <a:r>
              <a:rPr lang="en-US" dirty="0" smtClean="0"/>
              <a:t>They don’t take sides – they are “impartial”</a:t>
            </a:r>
          </a:p>
          <a:p>
            <a:r>
              <a:rPr lang="en-US" dirty="0" smtClean="0"/>
              <a:t>So what DO they do?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224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 of peer mediation…</a:t>
            </a:r>
            <a:endParaRPr lang="en-GB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6225"/>
            <a:ext cx="10515600" cy="4351338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www.youtube.com/watch?v=BI5gVrr4lv8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www.youtube.com/watch?v=W_w8Wk4J6mg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270" y="2585528"/>
            <a:ext cx="5694976" cy="3893867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7188859" y="2628272"/>
            <a:ext cx="3555341" cy="3747128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n-US" dirty="0" smtClean="0">
                <a:solidFill>
                  <a:schemeClr val="bg1"/>
                </a:solidFill>
              </a:rPr>
              <a:t>What are the steps of the mediation?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bg1"/>
                </a:solidFill>
              </a:rPr>
              <a:t>What skills do the mediators have?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bg1"/>
                </a:solidFill>
              </a:rPr>
              <a:t>Who comes up with the solution?</a:t>
            </a:r>
          </a:p>
          <a:p>
            <a:pPr>
              <a:buFontTx/>
              <a:buChar char="-"/>
            </a:pPr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32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92137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A mediator…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Does not take sides</a:t>
            </a:r>
          </a:p>
          <a:p>
            <a:r>
              <a:rPr lang="en-US" dirty="0" smtClean="0"/>
              <a:t>Helps you find you own solution</a:t>
            </a:r>
          </a:p>
          <a:p>
            <a:r>
              <a:rPr lang="en-US" dirty="0" smtClean="0"/>
              <a:t>Respects your confidentiality.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53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13</a:t>
            </a:fld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838200" y="1825625"/>
            <a:ext cx="3962399" cy="4351338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Greet and establish </a:t>
            </a:r>
            <a:r>
              <a:rPr lang="en-US" dirty="0" err="1" smtClean="0"/>
              <a:t>groundrules</a:t>
            </a:r>
            <a:endParaRPr lang="en-US" dirty="0" smtClean="0"/>
          </a:p>
          <a:p>
            <a:r>
              <a:rPr lang="en-US" dirty="0" smtClean="0"/>
              <a:t>Listen to both parties and echo back what they say.</a:t>
            </a:r>
          </a:p>
          <a:p>
            <a:r>
              <a:rPr lang="en-US" dirty="0" smtClean="0"/>
              <a:t>Sum-up the main issues</a:t>
            </a:r>
          </a:p>
          <a:p>
            <a:r>
              <a:rPr lang="en-US" dirty="0" smtClean="0"/>
              <a:t>Ask for ideas to make things better</a:t>
            </a:r>
          </a:p>
          <a:p>
            <a:r>
              <a:rPr lang="en-US" dirty="0" smtClean="0"/>
              <a:t>Parties decide what you’re going to do.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1865" y="517525"/>
            <a:ext cx="6254860" cy="6279959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>
                <a:solidFill>
                  <a:schemeClr val="accent2"/>
                </a:solidFill>
              </a:rPr>
              <a:t>Mediation steps</a:t>
            </a:r>
            <a:endParaRPr lang="en-GB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58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100" y="885825"/>
            <a:ext cx="5397500" cy="1325563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What if you were mediating Israelis and Palestinians?</a:t>
            </a:r>
            <a:endParaRPr lang="en-GB" b="1" dirty="0">
              <a:solidFill>
                <a:schemeClr val="accent2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65569" y="570015"/>
            <a:ext cx="5190804" cy="6161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17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2"/>
          <a:srcRect l="49115"/>
          <a:stretch/>
        </p:blipFill>
        <p:spPr>
          <a:xfrm>
            <a:off x="8728870" y="3920821"/>
            <a:ext cx="809581" cy="999710"/>
          </a:xfrm>
          <a:prstGeom prst="rect">
            <a:avLst/>
          </a:prstGeom>
        </p:spPr>
      </p:pic>
      <p:cxnSp>
        <p:nvCxnSpPr>
          <p:cNvPr id="68" name="Straight Arrow Connector 67"/>
          <p:cNvCxnSpPr/>
          <p:nvPr/>
        </p:nvCxnSpPr>
        <p:spPr>
          <a:xfrm flipV="1">
            <a:off x="3252581" y="2667365"/>
            <a:ext cx="1867044" cy="12335"/>
          </a:xfrm>
          <a:prstGeom prst="straightConnector1">
            <a:avLst/>
          </a:prstGeom>
          <a:ln w="5715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V="1">
            <a:off x="3275566" y="4025901"/>
            <a:ext cx="1867934" cy="15583"/>
          </a:xfrm>
          <a:prstGeom prst="straightConnector1">
            <a:avLst/>
          </a:prstGeom>
          <a:ln w="5715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stCxn id="25" idx="3"/>
          </p:cNvCxnSpPr>
          <p:nvPr/>
        </p:nvCxnSpPr>
        <p:spPr>
          <a:xfrm flipV="1">
            <a:off x="3261809" y="4584700"/>
            <a:ext cx="1894391" cy="1094840"/>
          </a:xfrm>
          <a:prstGeom prst="bentConnector3">
            <a:avLst/>
          </a:prstGeom>
          <a:ln w="5715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461" y="105456"/>
            <a:ext cx="10515600" cy="1325563"/>
          </a:xfrm>
        </p:spPr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Suggested </a:t>
            </a:r>
            <a:r>
              <a:rPr lang="en-US" dirty="0">
                <a:solidFill>
                  <a:schemeClr val="accent2"/>
                </a:solidFill>
              </a:rPr>
              <a:t>c</a:t>
            </a:r>
            <a:r>
              <a:rPr lang="en-US" dirty="0" smtClean="0">
                <a:solidFill>
                  <a:schemeClr val="accent2"/>
                </a:solidFill>
              </a:rPr>
              <a:t>ombinations</a:t>
            </a:r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04563" y="3177153"/>
            <a:ext cx="10515600" cy="4351338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398" y="1038221"/>
            <a:ext cx="880066" cy="11109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5828" y="1044460"/>
            <a:ext cx="817760" cy="11970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7443" y="1020331"/>
            <a:ext cx="925138" cy="115003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86500" y="2346975"/>
            <a:ext cx="880067" cy="111554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76023" y="2404801"/>
            <a:ext cx="910516" cy="114099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77026" y="1162566"/>
            <a:ext cx="882812" cy="109036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09439" y="1184410"/>
            <a:ext cx="834336" cy="105067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74137" y="2479981"/>
            <a:ext cx="817208" cy="102902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6081" y="2344293"/>
            <a:ext cx="925138" cy="115003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1"/>
          <a:srcRect r="1799"/>
          <a:stretch/>
        </p:blipFill>
        <p:spPr>
          <a:xfrm>
            <a:off x="2369404" y="3623680"/>
            <a:ext cx="953604" cy="120173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42267" y="3637545"/>
            <a:ext cx="874240" cy="110815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2461" y="2303568"/>
            <a:ext cx="821761" cy="119076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4"/>
          <a:srcRect r="8078"/>
          <a:stretch/>
        </p:blipFill>
        <p:spPr>
          <a:xfrm>
            <a:off x="1343121" y="5021173"/>
            <a:ext cx="942879" cy="126095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88201" y="3623680"/>
            <a:ext cx="881052" cy="132341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6"/>
          <a:srcRect t="-1" r="7464" b="3521"/>
          <a:stretch/>
        </p:blipFill>
        <p:spPr>
          <a:xfrm>
            <a:off x="2388806" y="5036292"/>
            <a:ext cx="873003" cy="128649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119625" y="2417275"/>
            <a:ext cx="850504" cy="1091727"/>
          </a:xfrm>
          <a:prstGeom prst="rect">
            <a:avLst/>
          </a:prstGeom>
        </p:spPr>
      </p:pic>
      <p:sp>
        <p:nvSpPr>
          <p:cNvPr id="32" name="Content Placeholder 2"/>
          <p:cNvSpPr txBox="1">
            <a:spLocks/>
          </p:cNvSpPr>
          <p:nvPr/>
        </p:nvSpPr>
        <p:spPr>
          <a:xfrm>
            <a:off x="3514524" y="3726606"/>
            <a:ext cx="1378236" cy="599318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 smtClean="0">
                <a:solidFill>
                  <a:schemeClr val="bg1"/>
                </a:solidFill>
              </a:rPr>
              <a:t>Violence or nonviolence?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3478988" y="2393286"/>
            <a:ext cx="1436225" cy="770209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 smtClean="0">
                <a:solidFill>
                  <a:schemeClr val="bg1"/>
                </a:solidFill>
              </a:rPr>
              <a:t>Serve in the army/</a:t>
            </a:r>
          </a:p>
          <a:p>
            <a:pPr marL="0" indent="0" algn="ctr">
              <a:buNone/>
            </a:pPr>
            <a:r>
              <a:rPr lang="en-US" sz="1400" dirty="0" smtClean="0">
                <a:solidFill>
                  <a:schemeClr val="bg1"/>
                </a:solidFill>
              </a:rPr>
              <a:t>conscientious objection?</a:t>
            </a:r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11"/>
          <a:srcRect r="1799"/>
          <a:stretch/>
        </p:blipFill>
        <p:spPr>
          <a:xfrm>
            <a:off x="6105363" y="3585221"/>
            <a:ext cx="894336" cy="1127048"/>
          </a:xfrm>
          <a:prstGeom prst="rect">
            <a:avLst/>
          </a:prstGeom>
        </p:spPr>
      </p:pic>
      <p:sp>
        <p:nvSpPr>
          <p:cNvPr id="35" name="Content Placeholder 2"/>
          <p:cNvSpPr txBox="1">
            <a:spLocks/>
          </p:cNvSpPr>
          <p:nvPr/>
        </p:nvSpPr>
        <p:spPr>
          <a:xfrm rot="20908632">
            <a:off x="5978128" y="4165166"/>
            <a:ext cx="1081116" cy="2713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(Age 16)</a:t>
            </a:r>
            <a:endParaRPr lang="en-GB" sz="1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18"/>
          <a:srcRect r="10952" b="1323"/>
          <a:stretch/>
        </p:blipFill>
        <p:spPr>
          <a:xfrm>
            <a:off x="6910836" y="1171034"/>
            <a:ext cx="780511" cy="1113444"/>
          </a:xfrm>
          <a:prstGeom prst="rect">
            <a:avLst/>
          </a:prstGeom>
        </p:spPr>
      </p:pic>
      <p:sp>
        <p:nvSpPr>
          <p:cNvPr id="38" name="Content Placeholder 2"/>
          <p:cNvSpPr txBox="1">
            <a:spLocks/>
          </p:cNvSpPr>
          <p:nvPr/>
        </p:nvSpPr>
        <p:spPr>
          <a:xfrm>
            <a:off x="3583833" y="4745703"/>
            <a:ext cx="1174288" cy="550283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 smtClean="0">
                <a:solidFill>
                  <a:schemeClr val="bg1"/>
                </a:solidFill>
              </a:rPr>
              <a:t>Threatened by violence?</a:t>
            </a:r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754613" y="1198259"/>
            <a:ext cx="804476" cy="1016226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2"/>
          <a:srcRect l="49115"/>
          <a:stretch/>
        </p:blipFill>
        <p:spPr>
          <a:xfrm>
            <a:off x="5999202" y="2400510"/>
            <a:ext cx="905502" cy="111815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20"/>
          <a:srcRect l="47931" t="-1" r="6944" b="6552"/>
          <a:stretch/>
        </p:blipFill>
        <p:spPr>
          <a:xfrm>
            <a:off x="378645" y="3680258"/>
            <a:ext cx="916755" cy="1183842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98683" y="3584182"/>
            <a:ext cx="821761" cy="1190763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597573" y="2325252"/>
            <a:ext cx="929048" cy="117358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21"/>
          <a:srcRect l="2839" r="16497"/>
          <a:stretch/>
        </p:blipFill>
        <p:spPr>
          <a:xfrm>
            <a:off x="11088583" y="5252563"/>
            <a:ext cx="800100" cy="1260952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567273" y="1163791"/>
            <a:ext cx="895978" cy="1117394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22"/>
          <a:srcRect r="10283" b="2984"/>
          <a:stretch/>
        </p:blipFill>
        <p:spPr>
          <a:xfrm>
            <a:off x="378645" y="5021173"/>
            <a:ext cx="874223" cy="1178966"/>
          </a:xfrm>
          <a:prstGeom prst="rect">
            <a:avLst/>
          </a:prstGeom>
        </p:spPr>
      </p:pic>
      <p:cxnSp>
        <p:nvCxnSpPr>
          <p:cNvPr id="69" name="Straight Arrow Connector 68"/>
          <p:cNvCxnSpPr/>
          <p:nvPr/>
        </p:nvCxnSpPr>
        <p:spPr>
          <a:xfrm flipV="1">
            <a:off x="3266567" y="1563153"/>
            <a:ext cx="1842154" cy="30535"/>
          </a:xfrm>
          <a:prstGeom prst="straightConnector1">
            <a:avLst/>
          </a:prstGeom>
          <a:ln w="5715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ontent Placeholder 2"/>
          <p:cNvSpPr txBox="1">
            <a:spLocks/>
          </p:cNvSpPr>
          <p:nvPr/>
        </p:nvSpPr>
        <p:spPr>
          <a:xfrm>
            <a:off x="3592392" y="1363774"/>
            <a:ext cx="1240606" cy="458418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 smtClean="0">
                <a:solidFill>
                  <a:schemeClr val="bg1"/>
                </a:solidFill>
              </a:rPr>
              <a:t>Settlements?</a:t>
            </a:r>
            <a:endParaRPr lang="en-GB" sz="1400" dirty="0">
              <a:solidFill>
                <a:schemeClr val="bg1"/>
              </a:solidFill>
            </a:endParaRPr>
          </a:p>
        </p:txBody>
      </p:sp>
      <p:cxnSp>
        <p:nvCxnSpPr>
          <p:cNvPr id="70" name="Straight Arrow Connector 69"/>
          <p:cNvCxnSpPr>
            <a:endCxn id="31" idx="1"/>
          </p:cNvCxnSpPr>
          <p:nvPr/>
        </p:nvCxnSpPr>
        <p:spPr>
          <a:xfrm flipV="1">
            <a:off x="9422059" y="4459983"/>
            <a:ext cx="1765871" cy="45464"/>
          </a:xfrm>
          <a:prstGeom prst="straightConnector1">
            <a:avLst/>
          </a:prstGeom>
          <a:ln w="5715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1187930" y="3964731"/>
            <a:ext cx="809407" cy="990503"/>
          </a:xfrm>
          <a:prstGeom prst="rect">
            <a:avLst/>
          </a:prstGeom>
        </p:spPr>
      </p:pic>
      <p:sp>
        <p:nvSpPr>
          <p:cNvPr id="45" name="Content Placeholder 2"/>
          <p:cNvSpPr txBox="1">
            <a:spLocks/>
          </p:cNvSpPr>
          <p:nvPr/>
        </p:nvSpPr>
        <p:spPr>
          <a:xfrm>
            <a:off x="9739035" y="4253104"/>
            <a:ext cx="1191089" cy="507695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 smtClean="0">
                <a:solidFill>
                  <a:schemeClr val="bg1"/>
                </a:solidFill>
              </a:rPr>
              <a:t>Child detention /</a:t>
            </a:r>
            <a:r>
              <a:rPr lang="en-US" sz="1400" dirty="0" err="1" smtClean="0">
                <a:solidFill>
                  <a:schemeClr val="bg1"/>
                </a:solidFill>
              </a:rPr>
              <a:t>stonethrowing</a:t>
            </a:r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72" name="Picture 71"/>
          <p:cNvPicPr>
            <a:picLocks noChangeAspect="1"/>
          </p:cNvPicPr>
          <p:nvPr/>
        </p:nvPicPr>
        <p:blipFill rotWithShape="1">
          <a:blip r:embed="rId24"/>
          <a:srcRect r="8934"/>
          <a:stretch/>
        </p:blipFill>
        <p:spPr>
          <a:xfrm>
            <a:off x="10317688" y="5291225"/>
            <a:ext cx="763826" cy="1291633"/>
          </a:xfrm>
          <a:prstGeom prst="rect">
            <a:avLst/>
          </a:prstGeom>
        </p:spPr>
      </p:pic>
      <p:cxnSp>
        <p:nvCxnSpPr>
          <p:cNvPr id="74" name="Straight Arrow Connector 73"/>
          <p:cNvCxnSpPr/>
          <p:nvPr/>
        </p:nvCxnSpPr>
        <p:spPr>
          <a:xfrm>
            <a:off x="7709705" y="5860541"/>
            <a:ext cx="1790988" cy="44996"/>
          </a:xfrm>
          <a:prstGeom prst="straightConnector1">
            <a:avLst/>
          </a:prstGeom>
          <a:ln w="5715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Content Placeholder 2"/>
          <p:cNvSpPr txBox="1">
            <a:spLocks/>
          </p:cNvSpPr>
          <p:nvPr/>
        </p:nvSpPr>
        <p:spPr>
          <a:xfrm>
            <a:off x="8037241" y="5610656"/>
            <a:ext cx="1191089" cy="507695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 smtClean="0">
                <a:solidFill>
                  <a:schemeClr val="bg1"/>
                </a:solidFill>
              </a:rPr>
              <a:t>Freedom of movement or military security</a:t>
            </a:r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14"/>
          <a:srcRect r="6292"/>
          <a:stretch/>
        </p:blipFill>
        <p:spPr>
          <a:xfrm>
            <a:off x="6869692" y="5231180"/>
            <a:ext cx="888515" cy="1165602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070154" y="5163665"/>
            <a:ext cx="929048" cy="1173587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59754" y="5163665"/>
            <a:ext cx="915284" cy="1326282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9483021" y="5291225"/>
            <a:ext cx="836325" cy="1052933"/>
          </a:xfrm>
          <a:prstGeom prst="rect">
            <a:avLst/>
          </a:prstGeom>
        </p:spPr>
      </p:pic>
      <p:sp>
        <p:nvSpPr>
          <p:cNvPr id="85" name="Content Placeholder 2"/>
          <p:cNvSpPr txBox="1">
            <a:spLocks/>
          </p:cNvSpPr>
          <p:nvPr/>
        </p:nvSpPr>
        <p:spPr>
          <a:xfrm>
            <a:off x="9933962" y="1069227"/>
            <a:ext cx="1842663" cy="2331707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 smtClean="0">
                <a:solidFill>
                  <a:schemeClr val="bg1"/>
                </a:solidFill>
              </a:rPr>
              <a:t>Other topics:</a:t>
            </a:r>
          </a:p>
          <a:p>
            <a:pPr>
              <a:buFontTx/>
              <a:buChar char="-"/>
            </a:pPr>
            <a:r>
              <a:rPr lang="en-US" sz="1400" dirty="0" smtClean="0">
                <a:solidFill>
                  <a:schemeClr val="bg1"/>
                </a:solidFill>
              </a:rPr>
              <a:t>Should the occupation continue?</a:t>
            </a:r>
          </a:p>
          <a:p>
            <a:pPr>
              <a:buFontTx/>
              <a:buChar char="-"/>
            </a:pPr>
            <a:r>
              <a:rPr lang="en-US" sz="1400" dirty="0" smtClean="0">
                <a:solidFill>
                  <a:schemeClr val="bg1"/>
                </a:solidFill>
              </a:rPr>
              <a:t>Can we help each other?</a:t>
            </a:r>
          </a:p>
          <a:p>
            <a:pPr>
              <a:buFontTx/>
              <a:buChar char="-"/>
            </a:pPr>
            <a:r>
              <a:rPr lang="en-US" sz="1400" dirty="0" smtClean="0">
                <a:solidFill>
                  <a:schemeClr val="bg1"/>
                </a:solidFill>
              </a:rPr>
              <a:t>Can there be peace?</a:t>
            </a:r>
          </a:p>
          <a:p>
            <a:pPr>
              <a:buFontTx/>
              <a:buChar char="-"/>
            </a:pPr>
            <a:r>
              <a:rPr lang="en-US" sz="1400" dirty="0" smtClean="0">
                <a:solidFill>
                  <a:schemeClr val="bg1"/>
                </a:solidFill>
              </a:rPr>
              <a:t>Why is there conflict?</a:t>
            </a:r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70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16</a:t>
            </a:fld>
            <a:endParaRPr lang="en-GB" dirty="0"/>
          </a:p>
        </p:txBody>
      </p:sp>
      <p:pic>
        <p:nvPicPr>
          <p:cNvPr id="6" name="Content Placeholder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25625"/>
            <a:ext cx="4818826" cy="40925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75" y="607955"/>
            <a:ext cx="1107512" cy="1038284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676400" y="21590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dirty="0" smtClean="0">
                <a:solidFill>
                  <a:schemeClr val="accent2"/>
                </a:solidFill>
              </a:rPr>
              <a:t>Prepare fore mediation based on a case study</a:t>
            </a:r>
            <a:endParaRPr lang="en-GB" sz="3600" dirty="0">
              <a:solidFill>
                <a:schemeClr val="accent2"/>
              </a:solidFill>
            </a:endParaRPr>
          </a:p>
        </p:txBody>
      </p:sp>
      <p:pic>
        <p:nvPicPr>
          <p:cNvPr id="9" name="Content Placehold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1987461"/>
            <a:ext cx="3175000" cy="376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37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Debrief questions</a:t>
            </a:r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did the mediators help?</a:t>
            </a:r>
          </a:p>
          <a:p>
            <a:r>
              <a:rPr lang="en-US" dirty="0" smtClean="0"/>
              <a:t>Which person had more power and why?</a:t>
            </a:r>
          </a:p>
          <a:p>
            <a:r>
              <a:rPr lang="en-US" dirty="0" smtClean="0"/>
              <a:t>Did you reach an agreement? (What was it?</a:t>
            </a:r>
          </a:p>
          <a:p>
            <a:r>
              <a:rPr lang="en-US" dirty="0" smtClean="0"/>
              <a:t>What would you do differently?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109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8966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What about the high level negotiations?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9612" y="4464050"/>
            <a:ext cx="9194800" cy="25407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 smtClean="0">
                <a:hlinkClick r:id="rId3"/>
              </a:rPr>
              <a:t>Read the whole Peace Index survey from 2018:</a:t>
            </a:r>
          </a:p>
          <a:p>
            <a:pPr marL="0" indent="0">
              <a:buNone/>
            </a:pPr>
            <a:r>
              <a:rPr lang="en-GB" sz="2000" dirty="0" smtClean="0">
                <a:hlinkClick r:id="rId3"/>
              </a:rPr>
              <a:t>http</a:t>
            </a:r>
            <a:r>
              <a:rPr lang="en-GB" sz="2000" dirty="0">
                <a:hlinkClick r:id="rId3"/>
              </a:rPr>
              <a:t>://</a:t>
            </a:r>
            <a:r>
              <a:rPr lang="en-GB" sz="2000" dirty="0" smtClean="0">
                <a:hlinkClick r:id="rId3"/>
              </a:rPr>
              <a:t>www.peaceindex.org/files/Peace_Index_Data_August_2018-Eng.pdf</a:t>
            </a:r>
            <a:r>
              <a:rPr lang="en-GB" sz="2000" dirty="0" smtClean="0"/>
              <a:t> </a:t>
            </a:r>
            <a:endParaRPr lang="en-GB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18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612" y="1690688"/>
            <a:ext cx="89439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43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486" y="421141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Endgame trailer </a:t>
            </a:r>
            <a:r>
              <a:rPr lang="en-US" dirty="0" smtClean="0"/>
              <a:t>– the role mediation played in the end of Apartheid in South </a:t>
            </a:r>
            <a:r>
              <a:rPr lang="en-US" dirty="0"/>
              <a:t>A</a:t>
            </a:r>
            <a:r>
              <a:rPr lang="en-US" dirty="0" smtClean="0"/>
              <a:t>frica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486" y="553697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hlinkClick r:id="rId2"/>
              </a:rPr>
              <a:t>https://www.youtube.com/watch?v=BT9TBoidjgs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037" y="937268"/>
            <a:ext cx="5820697" cy="327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87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2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12238"/>
          <a:stretch/>
        </p:blipFill>
        <p:spPr>
          <a:xfrm>
            <a:off x="801348" y="972604"/>
            <a:ext cx="7352052" cy="2691873"/>
          </a:xfrm>
          <a:prstGeom prst="rect">
            <a:avLst/>
          </a:prstGeom>
        </p:spPr>
      </p:pic>
      <p:pic>
        <p:nvPicPr>
          <p:cNvPr id="7" name="Picture 2" descr="Image result for oslo negotiators palestinia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715" y="3664477"/>
            <a:ext cx="5743869" cy="249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810875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What about the high level negotiations?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20</a:t>
            </a:fld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Based on your studies or research, what issues would need to be solved in a peace deal between Israeli and Palestinian leaders?</a:t>
            </a:r>
            <a:endParaRPr lang="en-GB" dirty="0"/>
          </a:p>
        </p:txBody>
      </p:sp>
      <p:pic>
        <p:nvPicPr>
          <p:cNvPr id="9" name="Picture 2" descr="Image result for oslo peace accords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2727031"/>
            <a:ext cx="5054805" cy="344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5353050" y="4744245"/>
            <a:ext cx="3555341" cy="125650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n-US" sz="2400" dirty="0" smtClean="0">
                <a:solidFill>
                  <a:schemeClr val="bg1"/>
                </a:solidFill>
              </a:rPr>
              <a:t>You might want to review the Oslo Accords (Resource 15)</a:t>
            </a:r>
          </a:p>
          <a:p>
            <a:pPr>
              <a:buFontTx/>
              <a:buChar char="-"/>
            </a:pPr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54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21</a:t>
            </a:fld>
            <a:endParaRPr lang="en-GB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90600" y="517525"/>
            <a:ext cx="108394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 smtClean="0">
                <a:solidFill>
                  <a:schemeClr val="accent2"/>
                </a:solidFill>
              </a:rPr>
              <a:t>What about the high level negotiations?</a:t>
            </a:r>
            <a:endParaRPr lang="en-GB" b="1" dirty="0">
              <a:solidFill>
                <a:schemeClr val="accent2"/>
              </a:solidFill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8965" y="1690688"/>
            <a:ext cx="10844835" cy="3527424"/>
          </a:xfrm>
          <a:prstGeom prst="rect">
            <a:avLst/>
          </a:prstGeom>
        </p:spPr>
      </p:pic>
      <p:sp>
        <p:nvSpPr>
          <p:cNvPr id="10" name="Down Arrow 9"/>
          <p:cNvSpPr/>
          <p:nvPr/>
        </p:nvSpPr>
        <p:spPr>
          <a:xfrm>
            <a:off x="508965" y="5218112"/>
            <a:ext cx="1727200" cy="1320800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177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22</a:t>
            </a:fld>
            <a:endParaRPr lang="en-GB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90599" y="517525"/>
            <a:ext cx="109442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 smtClean="0">
                <a:solidFill>
                  <a:schemeClr val="accent2"/>
                </a:solidFill>
              </a:rPr>
              <a:t>What about the high level negotiations?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124" y="1498752"/>
            <a:ext cx="11708551" cy="489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88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8546" y="1214438"/>
            <a:ext cx="4128279" cy="23876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400" b="1" dirty="0" smtClean="0">
                <a:solidFill>
                  <a:schemeClr val="accent2"/>
                </a:solidFill>
              </a:rPr>
              <a:t>Discuss</a:t>
            </a:r>
            <a:r>
              <a:rPr lang="en-US" sz="4400" dirty="0" smtClean="0">
                <a:solidFill>
                  <a:schemeClr val="accent2"/>
                </a:solidFill>
              </a:rPr>
              <a:t>: What is the message of this Quaker poster?</a:t>
            </a:r>
            <a:br>
              <a:rPr lang="en-US" sz="4400" dirty="0" smtClean="0">
                <a:solidFill>
                  <a:schemeClr val="accent2"/>
                </a:solidFill>
              </a:rPr>
            </a:br>
            <a:endParaRPr lang="en-GB" sz="4400" dirty="0">
              <a:solidFill>
                <a:schemeClr val="accent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19675" y="479174"/>
            <a:ext cx="5648325" cy="6009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7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4"/>
          <p:cNvSpPr>
            <a:spLocks noGrp="1" noChangeArrowheads="1"/>
          </p:cNvSpPr>
          <p:nvPr>
            <p:ph type="title"/>
          </p:nvPr>
        </p:nvSpPr>
        <p:spPr>
          <a:xfrm>
            <a:off x="3792539" y="-1323975"/>
            <a:ext cx="4752975" cy="431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en-US" sz="4000" dirty="0"/>
              <a:t>What will happen when there’s conflict?</a:t>
            </a:r>
          </a:p>
        </p:txBody>
      </p:sp>
      <p:graphicFrame>
        <p:nvGraphicFramePr>
          <p:cNvPr id="8270" name="Group 78"/>
          <p:cNvGraphicFramePr>
            <a:graphicFrameLocks noGrp="1"/>
          </p:cNvGraphicFramePr>
          <p:nvPr>
            <p:ph idx="1"/>
            <p:extLst/>
          </p:nvPr>
        </p:nvGraphicFramePr>
        <p:xfrm>
          <a:off x="1503363" y="864078"/>
          <a:ext cx="9144000" cy="5866446"/>
        </p:xfrm>
        <a:graphic>
          <a:graphicData uri="http://schemas.openxmlformats.org/drawingml/2006/table">
            <a:tbl>
              <a:tblPr/>
              <a:tblGrid>
                <a:gridCol w="15986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56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97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8663">
                <a:tc row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itchFamily="34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itchFamily="34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itchFamily="34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itchFamily="34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itchFamily="34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itchFamily="34" charset="0"/>
                          <a:cs typeface="Arial" panose="020B0604020202020204" pitchFamily="34" charset="0"/>
                        </a:rPr>
                        <a:t>Disputant A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itchFamily="34" charset="0"/>
                          <a:cs typeface="Arial" panose="020B0604020202020204" pitchFamily="34" charset="0"/>
                        </a:rPr>
                        <a:t>Disputant B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1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itchFamily="34" charset="0"/>
                          <a:cs typeface="Arial" panose="020B0604020202020204" pitchFamily="34" charset="0"/>
                        </a:rPr>
                        <a:t>LOSE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itchFamily="34" charset="0"/>
                          <a:cs typeface="Arial" panose="020B0604020202020204" pitchFamily="34" charset="0"/>
                        </a:rPr>
                        <a:t>WIN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10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itchFamily="34" charset="0"/>
                          <a:cs typeface="Arial" panose="020B0604020202020204" pitchFamily="34" charset="0"/>
                        </a:rPr>
                        <a:t>LOSE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19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itchFamily="34" charset="0"/>
                          <a:cs typeface="Arial" panose="020B0604020202020204" pitchFamily="34" charset="0"/>
                        </a:rPr>
                        <a:t>Conflict escalates into something worse and harder to repair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19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itchFamily="34" charset="0"/>
                          <a:cs typeface="Arial" panose="020B0604020202020204" pitchFamily="34" charset="0"/>
                        </a:rPr>
                        <a:t>Disputant A gives something up to make Disputant B feel better, but gets nothing in return.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804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itchFamily="34" charset="0"/>
                          <a:cs typeface="Arial" panose="020B0604020202020204" pitchFamily="34" charset="0"/>
                        </a:rPr>
                        <a:t>WIN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19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itchFamily="34" charset="0"/>
                          <a:cs typeface="Arial" panose="020B0604020202020204" pitchFamily="34" charset="0"/>
                        </a:rPr>
                        <a:t>Disputant B gives something up to make Disputant A feel better, but gets nothing in return.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19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itchFamily="34" charset="0"/>
                          <a:cs typeface="Arial" panose="020B0604020202020204" pitchFamily="34" charset="0"/>
                        </a:rPr>
                        <a:t>Both disputants admit some responsibility and both agree to do something to help the other person feel satisfied.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268" name="WordArt 76"/>
          <p:cNvSpPr>
            <a:spLocks noChangeArrowheads="1" noChangeShapeType="1" noTextEdit="1"/>
          </p:cNvSpPr>
          <p:nvPr/>
        </p:nvSpPr>
        <p:spPr bwMode="auto">
          <a:xfrm>
            <a:off x="8040688" y="4868864"/>
            <a:ext cx="1924050" cy="1457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GB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 panose="020B0A04020102020204" pitchFamily="34" charset="0"/>
              </a:rPr>
              <a:t>win-win</a:t>
            </a:r>
          </a:p>
        </p:txBody>
      </p:sp>
      <p:sp>
        <p:nvSpPr>
          <p:cNvPr id="8269" name="WordArt 77"/>
          <p:cNvSpPr>
            <a:spLocks noChangeArrowheads="1" noChangeShapeType="1" noTextEdit="1"/>
          </p:cNvSpPr>
          <p:nvPr/>
        </p:nvSpPr>
        <p:spPr bwMode="auto">
          <a:xfrm>
            <a:off x="4151313" y="2924176"/>
            <a:ext cx="1924050" cy="1457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GB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 panose="020B0A04020102020204" pitchFamily="34" charset="0"/>
              </a:rPr>
              <a:t>lose </a:t>
            </a:r>
            <a:r>
              <a:rPr lang="en-GB" sz="36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 panose="020B0A04020102020204" pitchFamily="34" charset="0"/>
              </a:rPr>
              <a:t>lose</a:t>
            </a:r>
            <a:endParaRPr lang="en-GB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8271" name="WordArt 79"/>
          <p:cNvSpPr>
            <a:spLocks noChangeArrowheads="1" noChangeShapeType="1" noTextEdit="1"/>
          </p:cNvSpPr>
          <p:nvPr/>
        </p:nvSpPr>
        <p:spPr bwMode="auto">
          <a:xfrm>
            <a:off x="7535863" y="3068639"/>
            <a:ext cx="1924050" cy="1457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 panose="020B0A04020102020204" pitchFamily="34" charset="0"/>
              </a:rPr>
              <a:t>win lose</a:t>
            </a:r>
          </a:p>
        </p:txBody>
      </p:sp>
      <p:sp>
        <p:nvSpPr>
          <p:cNvPr id="8272" name="WordArt 80"/>
          <p:cNvSpPr>
            <a:spLocks noChangeArrowheads="1" noChangeShapeType="1" noTextEdit="1"/>
          </p:cNvSpPr>
          <p:nvPr/>
        </p:nvSpPr>
        <p:spPr bwMode="auto">
          <a:xfrm>
            <a:off x="4079875" y="5013326"/>
            <a:ext cx="1924050" cy="1457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 panose="020B0A04020102020204" pitchFamily="34" charset="0"/>
              </a:rPr>
              <a:t>lose win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347781" y="-876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>
                <a:solidFill>
                  <a:schemeClr val="accent2"/>
                </a:solidFill>
              </a:rPr>
              <a:t>Finding a “win-win”</a:t>
            </a:r>
            <a:endParaRPr lang="en-GB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41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450" name="Group 10"/>
          <p:cNvGrpSpPr>
            <a:grpSpLocks/>
          </p:cNvGrpSpPr>
          <p:nvPr/>
        </p:nvGrpSpPr>
        <p:grpSpPr bwMode="auto">
          <a:xfrm>
            <a:off x="3575050" y="1844675"/>
            <a:ext cx="4248150" cy="3887788"/>
            <a:chOff x="385" y="1117"/>
            <a:chExt cx="2676" cy="2449"/>
          </a:xfrm>
        </p:grpSpPr>
        <p:sp>
          <p:nvSpPr>
            <p:cNvPr id="104458" name="AutoShape 11"/>
            <p:cNvSpPr>
              <a:spLocks noChangeArrowheads="1"/>
            </p:cNvSpPr>
            <p:nvPr/>
          </p:nvSpPr>
          <p:spPr bwMode="auto">
            <a:xfrm>
              <a:off x="385" y="1117"/>
              <a:ext cx="2676" cy="2449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F3300">
                    <a:alpha val="32999"/>
                  </a:srgbClr>
                </a:gs>
                <a:gs pos="100000">
                  <a:schemeClr val="folHlink">
                    <a:alpha val="32999"/>
                  </a:schemeClr>
                </a:gs>
              </a:gsLst>
              <a:lin ang="5400000" scaled="1"/>
            </a:gra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4000">
                <a:solidFill>
                  <a:schemeClr val="tx2"/>
                </a:solidFill>
              </a:endParaRPr>
            </a:p>
          </p:txBody>
        </p:sp>
        <p:sp>
          <p:nvSpPr>
            <p:cNvPr id="104459" name="Line 12"/>
            <p:cNvSpPr>
              <a:spLocks noChangeShapeType="1"/>
            </p:cNvSpPr>
            <p:nvPr/>
          </p:nvSpPr>
          <p:spPr bwMode="auto">
            <a:xfrm>
              <a:off x="770" y="2840"/>
              <a:ext cx="190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460" name="Line 13"/>
            <p:cNvSpPr>
              <a:spLocks noChangeShapeType="1"/>
            </p:cNvSpPr>
            <p:nvPr/>
          </p:nvSpPr>
          <p:spPr bwMode="auto">
            <a:xfrm>
              <a:off x="1178" y="2115"/>
              <a:ext cx="108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04451" name="WordArt 18"/>
          <p:cNvSpPr>
            <a:spLocks noChangeArrowheads="1" noChangeShapeType="1" noTextEdit="1"/>
          </p:cNvSpPr>
          <p:nvPr/>
        </p:nvSpPr>
        <p:spPr bwMode="auto">
          <a:xfrm>
            <a:off x="1847851" y="2205038"/>
            <a:ext cx="22764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 Black" panose="020B0A04020102020204" pitchFamily="34" charset="0"/>
              </a:rPr>
              <a:t>positions</a:t>
            </a:r>
          </a:p>
        </p:txBody>
      </p:sp>
      <p:sp>
        <p:nvSpPr>
          <p:cNvPr id="104452" name="WordArt 19"/>
          <p:cNvSpPr>
            <a:spLocks noChangeArrowheads="1" noChangeShapeType="1" noTextEdit="1"/>
          </p:cNvSpPr>
          <p:nvPr/>
        </p:nvSpPr>
        <p:spPr bwMode="auto">
          <a:xfrm>
            <a:off x="1847850" y="4724401"/>
            <a:ext cx="15113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latin typeface="Arial Black" panose="020B0A04020102020204" pitchFamily="34" charset="0"/>
              </a:rPr>
              <a:t>needs</a:t>
            </a:r>
          </a:p>
        </p:txBody>
      </p:sp>
      <p:sp>
        <p:nvSpPr>
          <p:cNvPr id="104453" name="WordArt 20"/>
          <p:cNvSpPr>
            <a:spLocks noChangeArrowheads="1" noChangeShapeType="1" noTextEdit="1"/>
          </p:cNvSpPr>
          <p:nvPr/>
        </p:nvSpPr>
        <p:spPr bwMode="auto">
          <a:xfrm>
            <a:off x="1847851" y="3573464"/>
            <a:ext cx="2303463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99"/>
                </a:solidFill>
                <a:latin typeface="Arial Black" panose="020B0A04020102020204" pitchFamily="34" charset="0"/>
              </a:rPr>
              <a:t>interests</a:t>
            </a:r>
          </a:p>
        </p:txBody>
      </p:sp>
      <p:sp>
        <p:nvSpPr>
          <p:cNvPr id="2069" name="WordArt 21"/>
          <p:cNvSpPr>
            <a:spLocks noChangeArrowheads="1" noChangeShapeType="1" noTextEdit="1"/>
          </p:cNvSpPr>
          <p:nvPr/>
        </p:nvSpPr>
        <p:spPr bwMode="auto">
          <a:xfrm>
            <a:off x="4008439" y="2060575"/>
            <a:ext cx="5722937" cy="10810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 panose="020B0A04020102020204" pitchFamily="34" charset="0"/>
              </a:rPr>
              <a:t>What we state we want</a:t>
            </a:r>
          </a:p>
        </p:txBody>
      </p:sp>
      <p:sp>
        <p:nvSpPr>
          <p:cNvPr id="2070" name="WordArt 22"/>
          <p:cNvSpPr>
            <a:spLocks noChangeArrowheads="1" noChangeShapeType="1" noTextEdit="1"/>
          </p:cNvSpPr>
          <p:nvPr/>
        </p:nvSpPr>
        <p:spPr bwMode="auto">
          <a:xfrm>
            <a:off x="1524000" y="3213101"/>
            <a:ext cx="9144000" cy="1457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 panose="020B0A04020102020204" pitchFamily="34" charset="0"/>
              </a:rPr>
              <a:t>What is happening and the change we want</a:t>
            </a:r>
          </a:p>
        </p:txBody>
      </p:sp>
      <p:sp>
        <p:nvSpPr>
          <p:cNvPr id="2071" name="WordArt 23"/>
          <p:cNvSpPr>
            <a:spLocks noChangeArrowheads="1" noChangeShapeType="1" noTextEdit="1"/>
          </p:cNvSpPr>
          <p:nvPr/>
        </p:nvSpPr>
        <p:spPr bwMode="auto">
          <a:xfrm>
            <a:off x="1524000" y="4365626"/>
            <a:ext cx="9144000" cy="1457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 panose="020B0A04020102020204" pitchFamily="34" charset="0"/>
              </a:rPr>
              <a:t>The underlying, unmet human need </a:t>
            </a:r>
          </a:p>
        </p:txBody>
      </p:sp>
      <p:sp>
        <p:nvSpPr>
          <p:cNvPr id="2072" name="Line 24"/>
          <p:cNvSpPr>
            <a:spLocks noChangeShapeType="1"/>
          </p:cNvSpPr>
          <p:nvPr/>
        </p:nvSpPr>
        <p:spPr bwMode="auto">
          <a:xfrm>
            <a:off x="1524000" y="3429000"/>
            <a:ext cx="9144000" cy="0"/>
          </a:xfrm>
          <a:prstGeom prst="line">
            <a:avLst/>
          </a:prstGeom>
          <a:noFill/>
          <a:ln w="57150">
            <a:solidFill>
              <a:srgbClr val="FF33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304926" y="55483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 smtClean="0">
                <a:solidFill>
                  <a:schemeClr val="accent2"/>
                </a:solidFill>
              </a:rPr>
              <a:t>The “PIN model”</a:t>
            </a:r>
            <a:endParaRPr lang="en-GB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7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474" name="Group 2"/>
          <p:cNvGrpSpPr>
            <a:grpSpLocks/>
          </p:cNvGrpSpPr>
          <p:nvPr/>
        </p:nvGrpSpPr>
        <p:grpSpPr bwMode="auto">
          <a:xfrm>
            <a:off x="3359150" y="1989139"/>
            <a:ext cx="4248150" cy="3887787"/>
            <a:chOff x="385" y="1117"/>
            <a:chExt cx="2676" cy="2449"/>
          </a:xfrm>
        </p:grpSpPr>
        <p:sp>
          <p:nvSpPr>
            <p:cNvPr id="105482" name="AutoShape 3"/>
            <p:cNvSpPr>
              <a:spLocks noChangeArrowheads="1"/>
            </p:cNvSpPr>
            <p:nvPr/>
          </p:nvSpPr>
          <p:spPr bwMode="auto">
            <a:xfrm>
              <a:off x="385" y="1117"/>
              <a:ext cx="2676" cy="2449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F3300">
                    <a:alpha val="32999"/>
                  </a:srgbClr>
                </a:gs>
                <a:gs pos="100000">
                  <a:schemeClr val="folHlink">
                    <a:alpha val="32999"/>
                  </a:schemeClr>
                </a:gs>
              </a:gsLst>
              <a:lin ang="5400000" scaled="1"/>
            </a:gra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4000">
                <a:solidFill>
                  <a:schemeClr val="tx2"/>
                </a:solidFill>
              </a:endParaRPr>
            </a:p>
          </p:txBody>
        </p:sp>
        <p:sp>
          <p:nvSpPr>
            <p:cNvPr id="105483" name="Line 4"/>
            <p:cNvSpPr>
              <a:spLocks noChangeShapeType="1"/>
            </p:cNvSpPr>
            <p:nvPr/>
          </p:nvSpPr>
          <p:spPr bwMode="auto">
            <a:xfrm>
              <a:off x="770" y="2840"/>
              <a:ext cx="190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484" name="Line 5"/>
            <p:cNvSpPr>
              <a:spLocks noChangeShapeType="1"/>
            </p:cNvSpPr>
            <p:nvPr/>
          </p:nvSpPr>
          <p:spPr bwMode="auto">
            <a:xfrm>
              <a:off x="1178" y="2115"/>
              <a:ext cx="108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05475" name="WordArt 10"/>
          <p:cNvSpPr>
            <a:spLocks noChangeArrowheads="1" noChangeShapeType="1" noTextEdit="1"/>
          </p:cNvSpPr>
          <p:nvPr/>
        </p:nvSpPr>
        <p:spPr bwMode="auto">
          <a:xfrm>
            <a:off x="1847851" y="2205038"/>
            <a:ext cx="22764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 Black" panose="020B0A04020102020204" pitchFamily="34" charset="0"/>
              </a:rPr>
              <a:t>positions</a:t>
            </a:r>
          </a:p>
        </p:txBody>
      </p:sp>
      <p:sp>
        <p:nvSpPr>
          <p:cNvPr id="105476" name="WordArt 11"/>
          <p:cNvSpPr>
            <a:spLocks noChangeArrowheads="1" noChangeShapeType="1" noTextEdit="1"/>
          </p:cNvSpPr>
          <p:nvPr/>
        </p:nvSpPr>
        <p:spPr bwMode="auto">
          <a:xfrm>
            <a:off x="1847850" y="4724401"/>
            <a:ext cx="15113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latin typeface="Arial Black" panose="020B0A04020102020204" pitchFamily="34" charset="0"/>
              </a:rPr>
              <a:t>needs</a:t>
            </a:r>
          </a:p>
        </p:txBody>
      </p:sp>
      <p:sp>
        <p:nvSpPr>
          <p:cNvPr id="105477" name="WordArt 12"/>
          <p:cNvSpPr>
            <a:spLocks noChangeArrowheads="1" noChangeShapeType="1" noTextEdit="1"/>
          </p:cNvSpPr>
          <p:nvPr/>
        </p:nvSpPr>
        <p:spPr bwMode="auto">
          <a:xfrm>
            <a:off x="1847851" y="3573464"/>
            <a:ext cx="2303463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99"/>
                </a:solidFill>
                <a:latin typeface="Arial Black" panose="020B0A04020102020204" pitchFamily="34" charset="0"/>
              </a:rPr>
              <a:t>interests</a:t>
            </a:r>
          </a:p>
        </p:txBody>
      </p:sp>
      <p:sp>
        <p:nvSpPr>
          <p:cNvPr id="3085" name="WordArt 13"/>
          <p:cNvSpPr>
            <a:spLocks noChangeArrowheads="1" noChangeShapeType="1" noTextEdit="1"/>
          </p:cNvSpPr>
          <p:nvPr/>
        </p:nvSpPr>
        <p:spPr bwMode="auto">
          <a:xfrm>
            <a:off x="3287713" y="4797426"/>
            <a:ext cx="6115050" cy="1457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 panose="020B0A04020102020204" pitchFamily="34" charset="0"/>
              </a:rPr>
              <a:t>I need to feel respected.</a:t>
            </a:r>
          </a:p>
        </p:txBody>
      </p:sp>
      <p:sp>
        <p:nvSpPr>
          <p:cNvPr id="3086" name="WordArt 14"/>
          <p:cNvSpPr>
            <a:spLocks noChangeArrowheads="1" noChangeShapeType="1" noTextEdit="1"/>
          </p:cNvSpPr>
          <p:nvPr/>
        </p:nvSpPr>
        <p:spPr bwMode="auto">
          <a:xfrm>
            <a:off x="2171701" y="2887663"/>
            <a:ext cx="8532812" cy="18002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GB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 panose="020B0A04020102020204" pitchFamily="34" charset="0"/>
              </a:rPr>
              <a:t>make steps to keep our space tidy</a:t>
            </a:r>
          </a:p>
        </p:txBody>
      </p:sp>
      <p:sp>
        <p:nvSpPr>
          <p:cNvPr id="3087" name="WordArt 15"/>
          <p:cNvSpPr>
            <a:spLocks noChangeArrowheads="1" noChangeShapeType="1" noTextEdit="1"/>
          </p:cNvSpPr>
          <p:nvPr/>
        </p:nvSpPr>
        <p:spPr bwMode="auto">
          <a:xfrm>
            <a:off x="4151313" y="1916114"/>
            <a:ext cx="6115050" cy="1457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 panose="020B0A04020102020204" pitchFamily="34" charset="0"/>
              </a:rPr>
              <a:t>You will tidy up or move out</a:t>
            </a:r>
          </a:p>
        </p:txBody>
      </p:sp>
      <p:sp>
        <p:nvSpPr>
          <p:cNvPr id="3088" name="WordArt 16"/>
          <p:cNvSpPr>
            <a:spLocks noChangeArrowheads="1" noChangeShapeType="1" noTextEdit="1"/>
          </p:cNvSpPr>
          <p:nvPr/>
        </p:nvSpPr>
        <p:spPr bwMode="auto">
          <a:xfrm>
            <a:off x="2495551" y="4005263"/>
            <a:ext cx="7885113" cy="16557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 panose="020B0A04020102020204" pitchFamily="34" charset="0"/>
              </a:rPr>
              <a:t>I need a space that is safe and calm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304926" y="55483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>
                <a:solidFill>
                  <a:schemeClr val="accent2"/>
                </a:solidFill>
              </a:rPr>
              <a:t>The “PIN model”</a:t>
            </a:r>
            <a:endParaRPr lang="en-GB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72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498" name="Group 2"/>
          <p:cNvGrpSpPr>
            <a:grpSpLocks/>
          </p:cNvGrpSpPr>
          <p:nvPr/>
        </p:nvGrpSpPr>
        <p:grpSpPr bwMode="auto">
          <a:xfrm>
            <a:off x="3448050" y="1222375"/>
            <a:ext cx="4248150" cy="3887788"/>
            <a:chOff x="385" y="1117"/>
            <a:chExt cx="2676" cy="2449"/>
          </a:xfrm>
        </p:grpSpPr>
        <p:sp>
          <p:nvSpPr>
            <p:cNvPr id="106506" name="AutoShape 3"/>
            <p:cNvSpPr>
              <a:spLocks noChangeArrowheads="1"/>
            </p:cNvSpPr>
            <p:nvPr/>
          </p:nvSpPr>
          <p:spPr bwMode="auto">
            <a:xfrm>
              <a:off x="385" y="1117"/>
              <a:ext cx="2676" cy="2449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F3300">
                    <a:alpha val="32999"/>
                  </a:srgbClr>
                </a:gs>
                <a:gs pos="100000">
                  <a:schemeClr val="folHlink">
                    <a:alpha val="32999"/>
                  </a:schemeClr>
                </a:gs>
              </a:gsLst>
              <a:lin ang="5400000" scaled="1"/>
            </a:gra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4000">
                <a:solidFill>
                  <a:schemeClr val="tx2"/>
                </a:solidFill>
              </a:endParaRPr>
            </a:p>
          </p:txBody>
        </p:sp>
        <p:sp>
          <p:nvSpPr>
            <p:cNvPr id="106507" name="Line 4"/>
            <p:cNvSpPr>
              <a:spLocks noChangeShapeType="1"/>
            </p:cNvSpPr>
            <p:nvPr/>
          </p:nvSpPr>
          <p:spPr bwMode="auto">
            <a:xfrm>
              <a:off x="770" y="2840"/>
              <a:ext cx="190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508" name="Line 5"/>
            <p:cNvSpPr>
              <a:spLocks noChangeShapeType="1"/>
            </p:cNvSpPr>
            <p:nvPr/>
          </p:nvSpPr>
          <p:spPr bwMode="auto">
            <a:xfrm>
              <a:off x="1178" y="2115"/>
              <a:ext cx="108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102" name="Group 6"/>
          <p:cNvGrpSpPr>
            <a:grpSpLocks/>
          </p:cNvGrpSpPr>
          <p:nvPr/>
        </p:nvGrpSpPr>
        <p:grpSpPr bwMode="auto">
          <a:xfrm>
            <a:off x="5537200" y="1222375"/>
            <a:ext cx="4248150" cy="3887788"/>
            <a:chOff x="385" y="1117"/>
            <a:chExt cx="2676" cy="2449"/>
          </a:xfrm>
        </p:grpSpPr>
        <p:sp>
          <p:nvSpPr>
            <p:cNvPr id="106503" name="AutoShape 7"/>
            <p:cNvSpPr>
              <a:spLocks noChangeArrowheads="1"/>
            </p:cNvSpPr>
            <p:nvPr/>
          </p:nvSpPr>
          <p:spPr bwMode="auto">
            <a:xfrm>
              <a:off x="385" y="1117"/>
              <a:ext cx="2676" cy="2449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F3300">
                    <a:alpha val="32999"/>
                  </a:srgbClr>
                </a:gs>
                <a:gs pos="100000">
                  <a:schemeClr val="folHlink">
                    <a:alpha val="32999"/>
                  </a:schemeClr>
                </a:gs>
              </a:gsLst>
              <a:lin ang="5400000" scaled="1"/>
            </a:gra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4000">
                <a:solidFill>
                  <a:schemeClr val="tx2"/>
                </a:solidFill>
              </a:endParaRPr>
            </a:p>
          </p:txBody>
        </p:sp>
        <p:sp>
          <p:nvSpPr>
            <p:cNvPr id="106504" name="Line 8"/>
            <p:cNvSpPr>
              <a:spLocks noChangeShapeType="1"/>
            </p:cNvSpPr>
            <p:nvPr/>
          </p:nvSpPr>
          <p:spPr bwMode="auto">
            <a:xfrm>
              <a:off x="770" y="2840"/>
              <a:ext cx="190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505" name="Line 9"/>
            <p:cNvSpPr>
              <a:spLocks noChangeShapeType="1"/>
            </p:cNvSpPr>
            <p:nvPr/>
          </p:nvSpPr>
          <p:spPr bwMode="auto">
            <a:xfrm>
              <a:off x="1178" y="2115"/>
              <a:ext cx="108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06500" name="WordArt 10"/>
          <p:cNvSpPr>
            <a:spLocks noChangeArrowheads="1" noChangeShapeType="1" noTextEdit="1"/>
          </p:cNvSpPr>
          <p:nvPr/>
        </p:nvSpPr>
        <p:spPr bwMode="auto">
          <a:xfrm>
            <a:off x="1720851" y="1582738"/>
            <a:ext cx="22764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 Black" panose="020B0A04020102020204" pitchFamily="34" charset="0"/>
              </a:rPr>
              <a:t>positions</a:t>
            </a:r>
          </a:p>
        </p:txBody>
      </p:sp>
      <p:sp>
        <p:nvSpPr>
          <p:cNvPr id="106501" name="WordArt 11"/>
          <p:cNvSpPr>
            <a:spLocks noChangeArrowheads="1" noChangeShapeType="1" noTextEdit="1"/>
          </p:cNvSpPr>
          <p:nvPr/>
        </p:nvSpPr>
        <p:spPr bwMode="auto">
          <a:xfrm>
            <a:off x="1720850" y="4102101"/>
            <a:ext cx="15113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latin typeface="Arial Black" panose="020B0A04020102020204" pitchFamily="34" charset="0"/>
              </a:rPr>
              <a:t>needs</a:t>
            </a:r>
          </a:p>
        </p:txBody>
      </p:sp>
      <p:sp>
        <p:nvSpPr>
          <p:cNvPr id="106502" name="WordArt 12"/>
          <p:cNvSpPr>
            <a:spLocks noChangeArrowheads="1" noChangeShapeType="1" noTextEdit="1"/>
          </p:cNvSpPr>
          <p:nvPr/>
        </p:nvSpPr>
        <p:spPr bwMode="auto">
          <a:xfrm>
            <a:off x="1720851" y="2951164"/>
            <a:ext cx="2303463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99"/>
                </a:solidFill>
                <a:latin typeface="Arial Black" panose="020B0A04020102020204" pitchFamily="34" charset="0"/>
              </a:rPr>
              <a:t>interests</a:t>
            </a:r>
          </a:p>
        </p:txBody>
      </p:sp>
      <p:sp>
        <p:nvSpPr>
          <p:cNvPr id="2" name="Rectangle 1"/>
          <p:cNvSpPr/>
          <p:nvPr/>
        </p:nvSpPr>
        <p:spPr>
          <a:xfrm>
            <a:off x="5423034" y="3892848"/>
            <a:ext cx="25795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Solution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20850" y="5362466"/>
            <a:ext cx="9259336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GB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Could this apply to Palestine and Israel?</a:t>
            </a:r>
            <a:endParaRPr lang="en-GB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301915" y="1389310"/>
            <a:ext cx="46408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No connections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304926" y="55483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>
                <a:solidFill>
                  <a:schemeClr val="accent2"/>
                </a:solidFill>
              </a:rPr>
              <a:t>The “PIN model”</a:t>
            </a:r>
            <a:endParaRPr lang="en-GB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50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42387" y="1281927"/>
            <a:ext cx="4818826" cy="4092533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resources at quaker.org.uk/teaching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AB74-29FF-45E8-9BA6-7B55AB4C6174}" type="slidenum">
              <a:rPr lang="en-GB" smtClean="0"/>
              <a:t>8</a:t>
            </a:fld>
            <a:endParaRPr lang="en-GB" dirty="0"/>
          </a:p>
        </p:txBody>
      </p: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1009650" y="1384299"/>
            <a:ext cx="4248150" cy="3887788"/>
            <a:chOff x="385" y="1117"/>
            <a:chExt cx="2676" cy="2449"/>
          </a:xfrm>
        </p:grpSpPr>
        <p:sp>
          <p:nvSpPr>
            <p:cNvPr id="9" name="AutoShape 3"/>
            <p:cNvSpPr>
              <a:spLocks noChangeArrowheads="1"/>
            </p:cNvSpPr>
            <p:nvPr/>
          </p:nvSpPr>
          <p:spPr bwMode="auto">
            <a:xfrm>
              <a:off x="385" y="1117"/>
              <a:ext cx="2676" cy="2449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F3300">
                    <a:alpha val="32999"/>
                  </a:srgbClr>
                </a:gs>
                <a:gs pos="100000">
                  <a:schemeClr val="folHlink">
                    <a:alpha val="32999"/>
                  </a:schemeClr>
                </a:gs>
              </a:gsLst>
              <a:lin ang="5400000" scaled="1"/>
            </a:gra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4000">
                <a:solidFill>
                  <a:schemeClr val="tx2"/>
                </a:solidFill>
              </a:endParaRPr>
            </a:p>
          </p:txBody>
        </p:sp>
        <p:sp>
          <p:nvSpPr>
            <p:cNvPr id="10" name="Line 4"/>
            <p:cNvSpPr>
              <a:spLocks noChangeShapeType="1"/>
            </p:cNvSpPr>
            <p:nvPr/>
          </p:nvSpPr>
          <p:spPr bwMode="auto">
            <a:xfrm>
              <a:off x="770" y="2840"/>
              <a:ext cx="190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Line 5"/>
            <p:cNvSpPr>
              <a:spLocks noChangeShapeType="1"/>
            </p:cNvSpPr>
            <p:nvPr/>
          </p:nvSpPr>
          <p:spPr bwMode="auto">
            <a:xfrm>
              <a:off x="1178" y="2115"/>
              <a:ext cx="108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69681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2200" y="956753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What effect does an audience have</a:t>
            </a:r>
            <a:br>
              <a:rPr lang="en-US" b="1" dirty="0" smtClean="0">
                <a:solidFill>
                  <a:schemeClr val="accent2"/>
                </a:solidFill>
              </a:rPr>
            </a:br>
            <a:r>
              <a:rPr lang="en-US" b="1" dirty="0" smtClean="0">
                <a:solidFill>
                  <a:schemeClr val="accent2"/>
                </a:solidFill>
              </a:rPr>
              <a:t>on people in conflict?</a:t>
            </a:r>
            <a:endParaRPr lang="en-GB" b="1" dirty="0">
              <a:solidFill>
                <a:schemeClr val="accent2"/>
              </a:solidFill>
            </a:endParaRPr>
          </a:p>
        </p:txBody>
      </p:sp>
      <p:pic>
        <p:nvPicPr>
          <p:cNvPr id="2050" name="Picture 2" descr="Image result for audience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72" y="2282316"/>
            <a:ext cx="6506923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67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717</Words>
  <Application>Microsoft Office PowerPoint</Application>
  <PresentationFormat>Widescreen</PresentationFormat>
  <Paragraphs>141</Paragraphs>
  <Slides>22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Arial Black</vt:lpstr>
      <vt:lpstr>Calibri</vt:lpstr>
      <vt:lpstr>Office Theme</vt:lpstr>
      <vt:lpstr>PowerPoint Presentation</vt:lpstr>
      <vt:lpstr>PowerPoint Presentation</vt:lpstr>
      <vt:lpstr>Discuss: What is the message of this Quaker poster? </vt:lpstr>
      <vt:lpstr>What will happen when there’s conflict?</vt:lpstr>
      <vt:lpstr>PowerPoint Presentation</vt:lpstr>
      <vt:lpstr>PowerPoint Presentation</vt:lpstr>
      <vt:lpstr>PowerPoint Presentation</vt:lpstr>
      <vt:lpstr>PowerPoint Presentation</vt:lpstr>
      <vt:lpstr>What effect does an audience have on people in conflict?</vt:lpstr>
      <vt:lpstr>Mediation</vt:lpstr>
      <vt:lpstr>Examples of peer mediation…</vt:lpstr>
      <vt:lpstr>A mediator…</vt:lpstr>
      <vt:lpstr>PowerPoint Presentation</vt:lpstr>
      <vt:lpstr>What if you were mediating Israelis and Palestinians?</vt:lpstr>
      <vt:lpstr>Suggested combinations</vt:lpstr>
      <vt:lpstr>PowerPoint Presentation</vt:lpstr>
      <vt:lpstr>Debrief questions</vt:lpstr>
      <vt:lpstr>What about the high level negotiations?</vt:lpstr>
      <vt:lpstr>Endgame trailer – the role mediation played in the end of Apartheid in South Africa</vt:lpstr>
      <vt:lpstr>What about the high level negotiations?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Ellis Brooks</dc:creator>
  <cp:lastModifiedBy>Ellis Brooks</cp:lastModifiedBy>
  <cp:revision>34</cp:revision>
  <dcterms:created xsi:type="dcterms:W3CDTF">2019-02-04T16:16:14Z</dcterms:created>
  <dcterms:modified xsi:type="dcterms:W3CDTF">2019-05-08T10:19:12Z</dcterms:modified>
</cp:coreProperties>
</file>