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9419" autoAdjust="0"/>
  </p:normalViewPr>
  <p:slideViewPr>
    <p:cSldViewPr snapToGrid="0">
      <p:cViewPr varScale="1">
        <p:scale>
          <a:sx n="88" d="100"/>
          <a:sy n="88" d="100"/>
        </p:scale>
        <p:origin x="13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AD6DB-275E-45D8-BA57-1C98F1E91185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DFE25D-7980-4FCA-8322-930BE6A3A1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762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graph.org.uk/profile/20991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creativecommons.org/licenses/by-sa/2.0/" TargetMode="External"/><Relationship Id="rId4" Type="http://schemas.openxmlformats.org/officeDocument/2006/relationships/hyperlink" Target="https://www.geograph.org.uk/reuse.php?id=3559671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How much water is used? (rough guide)</a:t>
            </a:r>
          </a:p>
          <a:p>
            <a:r>
              <a:rPr lang="en-GB" dirty="0" smtClean="0"/>
              <a:t>Running the tap 8 – 12 litres per minute </a:t>
            </a:r>
          </a:p>
          <a:p>
            <a:r>
              <a:rPr lang="en-GB" dirty="0" smtClean="0"/>
              <a:t>Washing up in the sink 6 – 8 litres </a:t>
            </a:r>
          </a:p>
          <a:p>
            <a:r>
              <a:rPr lang="en-GB" dirty="0" smtClean="0"/>
              <a:t>Washing hands and face 3 – 9 litres </a:t>
            </a:r>
          </a:p>
          <a:p>
            <a:r>
              <a:rPr lang="en-GB" dirty="0" smtClean="0"/>
              <a:t>Taking a normal shower 6 – 12 litres per minute </a:t>
            </a:r>
          </a:p>
          <a:p>
            <a:r>
              <a:rPr lang="en-GB" dirty="0" smtClean="0"/>
              <a:t>Taking a power shower 13 – 22 litres per minute </a:t>
            </a:r>
          </a:p>
          <a:p>
            <a:r>
              <a:rPr lang="en-GB" dirty="0" smtClean="0"/>
              <a:t>Flushing the toilet 6 – 12 litres Running a modern dishwasher 15 litres </a:t>
            </a:r>
          </a:p>
          <a:p>
            <a:r>
              <a:rPr lang="en-GB" dirty="0" smtClean="0"/>
              <a:t>Running a modern washing machine 60 – 80 litres </a:t>
            </a:r>
          </a:p>
          <a:p>
            <a:r>
              <a:rPr lang="en-GB" dirty="0" smtClean="0"/>
              <a:t>Having a bath 75 – 90 litres </a:t>
            </a:r>
          </a:p>
          <a:p>
            <a:r>
              <a:rPr lang="en-GB" dirty="0" smtClean="0"/>
              <a:t>Using a hosepipe 550 – 1,000 litres per hour </a:t>
            </a:r>
          </a:p>
          <a:p>
            <a:r>
              <a:rPr lang="en-GB" dirty="0" smtClean="0"/>
              <a:t>Making food and drink (6 – 10 litres</a:t>
            </a:r>
          </a:p>
          <a:p>
            <a:r>
              <a:rPr lang="en-US" dirty="0" smtClean="0"/>
              <a:t>According to Anglian Water)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30D783-22EE-4113-A25C-626051F84BA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13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Afon</a:t>
            </a:r>
            <a:r>
              <a:rPr lang="en-GB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Elan looking towards the Dam</a:t>
            </a:r>
            <a:endParaRPr lang="en-GB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 © Copyright 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View profile"/>
              </a:rPr>
              <a:t>John Firth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licensed for 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reuse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under this 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Creative Commons Attribution-Share Alike 2.0 Licence"/>
              </a:rPr>
              <a:t>Creative Commons Licence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27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Swimming Pool in </a:t>
            </a:r>
            <a:r>
              <a:rPr lang="en-GB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Ma’ale</a:t>
            </a:r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Adumim</a:t>
            </a:r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settlement. With water supply roughly four times greater than that provided to Palestinian communities, Israeli settlements such as </a:t>
            </a:r>
            <a:r>
              <a:rPr lang="en-GB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Ma'ale</a:t>
            </a:r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Adumim</a:t>
            </a:r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stand in stark contrast to their Palestinian neighbours. © Amnesty International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1302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21.12.15. North Jordan Valley, Palestine. Tractor delivering water to a Palestinian community (Israeli water tank in the background) Photo EAPPI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30D783-22EE-4113-A25C-626051F84BA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57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North Jordan Valley, Palestine. Israeli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Mekorot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company water supply with protective fence and barbed wire. Photo EAPPI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30D783-22EE-4113-A25C-626051F84BA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7127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of two </a:t>
            </a:r>
            <a:r>
              <a:rPr lang="en-GB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Mekorot</a:t>
            </a:r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pumping stations outside the village of </a:t>
            </a:r>
            <a:r>
              <a:rPr lang="en-GB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Bardala</a:t>
            </a:r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These pumping stations have caused springs in the villages of </a:t>
            </a:r>
            <a:r>
              <a:rPr lang="en-GB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Ein</a:t>
            </a:r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al-</a:t>
            </a:r>
            <a:r>
              <a:rPr lang="en-GB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Beida</a:t>
            </a:r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GB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Bardala</a:t>
            </a:r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dry up completely, forcing the Palestinian community to be entirely reliant on the Israeli state-owned company for their domestic and agricultural water provision. © Amnesty International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30D783-22EE-4113-A25C-626051F84BA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5879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1DCD46E-A518-43D1-B8FC-BCC20A19F9F9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All resources at </a:t>
            </a:r>
            <a:r>
              <a:rPr lang="en-US" b="1" dirty="0" smtClean="0"/>
              <a:t>quaker.org.uk/teaching</a:t>
            </a:r>
            <a:endParaRPr lang="en-GB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F59AB74-29FF-45E8-9BA6-7B55AB4C617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893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F1888-CDA2-42E6-9677-01D1E9DB5E72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25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775B-4120-4A99-91A7-31817A068EA1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94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B753C-7636-4B88-8167-8DD4DD207C77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701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D554-A184-4E90-B253-C5AA58C1F49C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704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70C0-96EC-4594-8A23-FEC0F72475DF}" type="datetime1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29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2F4BC-A2D3-4714-859D-AA710586C6C2}" type="datetime1">
              <a:rPr lang="en-GB" smtClean="0"/>
              <a:t>08/05/2019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308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94852-BF20-4B58-BCD4-A71B34A85957}" type="datetime1">
              <a:rPr lang="en-GB" smtClean="0"/>
              <a:t>08/05/2019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86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9F39F-AA4F-43E6-8E79-53CD26EF2E13}" type="datetime1">
              <a:rPr lang="en-GB" smtClean="0"/>
              <a:t>08/05/2019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597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435DD-06BE-4F83-A75B-C84D550EA552}" type="datetime1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42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AD4D7-72BD-43C3-B378-D03C33C110F6}" type="datetime1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8101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4D6C1C2-9947-441B-9C7F-8E0FD7547F02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F59AB74-29FF-45E8-9BA6-7B55AB4C617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9876" y="100744"/>
            <a:ext cx="2429325" cy="17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857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Q-POJT5sl0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hyperlink" Target="http://www.quaker.org.uk/teachi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122043" y="-5353208"/>
            <a:ext cx="18321286" cy="1221120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Have a guess in </a:t>
            </a:r>
            <a:r>
              <a:rPr lang="en-US" dirty="0" err="1" smtClean="0"/>
              <a:t>litres</a:t>
            </a:r>
            <a:r>
              <a:rPr lang="en-US" dirty="0"/>
              <a:t> </a:t>
            </a:r>
            <a:r>
              <a:rPr lang="en-US" dirty="0" smtClean="0"/>
              <a:t>per day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</a:t>
            </a:r>
            <a:r>
              <a:rPr lang="en-US" b="1" smtClean="0"/>
              <a:t>quaker.org.uk/teaching</a:t>
            </a:r>
            <a:endParaRPr lang="en-GB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Rectángulo 4">
            <a:extLst>
              <a:ext uri="{FF2B5EF4-FFF2-40B4-BE49-F238E27FC236}">
                <a16:creationId xmlns:a16="http://schemas.microsoft.com/office/drawing/2014/main" id="{752AFA30-6A3F-ED4D-A97D-EBC959DA2B60}"/>
              </a:ext>
            </a:extLst>
          </p:cNvPr>
          <p:cNvSpPr/>
          <p:nvPr/>
        </p:nvSpPr>
        <p:spPr>
          <a:xfrm>
            <a:off x="-1" y="2505204"/>
            <a:ext cx="6206647" cy="36638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12">
            <a:extLst>
              <a:ext uri="{FF2B5EF4-FFF2-40B4-BE49-F238E27FC236}">
                <a16:creationId xmlns:a16="http://schemas.microsoft.com/office/drawing/2014/main" id="{5B1B6E62-9462-D54C-9E87-B042BC1EC2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839" y="5721969"/>
            <a:ext cx="2358732" cy="173007"/>
          </a:xfrm>
          <a:prstGeom prst="rect">
            <a:avLst/>
          </a:prstGeom>
        </p:spPr>
      </p:pic>
      <p:sp>
        <p:nvSpPr>
          <p:cNvPr id="9" name="Subtítulo 15">
            <a:extLst>
              <a:ext uri="{FF2B5EF4-FFF2-40B4-BE49-F238E27FC236}">
                <a16:creationId xmlns:a16="http://schemas.microsoft.com/office/drawing/2014/main" id="{4BFE9A4D-D987-F340-99F8-5E08AE1EC3A2}"/>
              </a:ext>
            </a:extLst>
          </p:cNvPr>
          <p:cNvSpPr txBox="1">
            <a:spLocks/>
          </p:cNvSpPr>
          <p:nvPr/>
        </p:nvSpPr>
        <p:spPr>
          <a:xfrm>
            <a:off x="251563" y="2844833"/>
            <a:ext cx="5703518" cy="1716847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sz="6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6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</a:t>
            </a: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6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s-ES" sz="6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use?</a:t>
            </a:r>
            <a:endParaRPr lang="es-ES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ítulo 15">
            <a:extLst>
              <a:ext uri="{FF2B5EF4-FFF2-40B4-BE49-F238E27FC236}">
                <a16:creationId xmlns:a16="http://schemas.microsoft.com/office/drawing/2014/main" id="{B7724BC2-CF42-D14A-B8DC-8AD236C5ED7F}"/>
              </a:ext>
            </a:extLst>
          </p:cNvPr>
          <p:cNvSpPr txBox="1">
            <a:spLocks/>
          </p:cNvSpPr>
          <p:nvPr/>
        </p:nvSpPr>
        <p:spPr>
          <a:xfrm>
            <a:off x="251563" y="4561681"/>
            <a:ext cx="5703518" cy="1368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out  how much water you use, and </a:t>
            </a:r>
            <a:r>
              <a:rPr 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 the right to water for Israelis and Palestinians. </a:t>
            </a:r>
            <a:endParaRPr lang="en-GB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96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000"/>
          <a:stretch/>
        </p:blipFill>
        <p:spPr>
          <a:xfrm>
            <a:off x="0" y="5743488"/>
            <a:ext cx="8508964" cy="10367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5125"/>
            <a:ext cx="8508964" cy="537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35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appiblog.files.wordpress.com/2016/01/photo-f-211215-north-jordan-valley-palestine-tractor-delivering-water-to-a-palestinian-community-israeli-water-tank-in-the-background-photo-eappi-p-longden.jpg?w=614&amp;h=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89225" y="1143000"/>
            <a:ext cx="8664575" cy="53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09550" y="1283316"/>
            <a:ext cx="4552950" cy="489364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171450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70% of the Palestinian communities located in Area C are not connected to the water supply; they rely on water tanks at a vastly increased cost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Personal water consumption in some of these communities can be as low as 20 litres per day, one fifth of the World Health Organisation recommendation. (OCHA report)</a:t>
            </a:r>
          </a:p>
        </p:txBody>
      </p:sp>
    </p:spTree>
    <p:extLst>
      <p:ext uri="{BB962C8B-B14F-4D97-AF65-F5344CB8AC3E}">
        <p14:creationId xmlns:p14="http://schemas.microsoft.com/office/powerpoint/2010/main" val="405302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(PHOTO H) 23.12.15. North Jordan Valley, Palestine. Israeli Mekorot company water supply with protective fence and barbed wire. Photo EAPPI/K. Ellingg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6800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496050" y="0"/>
            <a:ext cx="5695950" cy="710963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361950"/>
            <a:endParaRPr lang="en-GB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/>
            <a:r>
              <a:rPr lang="en-GB" sz="2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Mekorot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Israeli </a:t>
            </a:r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state-owned 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company describes its water supply network as ‘Israel‘s greatest infrastructure work of the 20th </a:t>
            </a:r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century’. 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However, a report by the World Bank (2009) found that water supply to the Palestinian community was seriously </a:t>
            </a:r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compromised.</a:t>
            </a:r>
          </a:p>
          <a:p>
            <a:pPr marL="361950"/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example, Palestinians are restricted to drilling wells to a maximum depth of 150m, often insufficient depth to reach adequate supplies of fresh water. Israeli-drilled wells are not subject to the same restrictions</a:t>
            </a:r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58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33" r="14320"/>
          <a:stretch/>
        </p:blipFill>
        <p:spPr>
          <a:xfrm>
            <a:off x="0" y="365125"/>
            <a:ext cx="7685314" cy="65339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53942" y="365125"/>
            <a:ext cx="5127172" cy="667875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361950"/>
            <a:r>
              <a:rPr lang="en-GB" sz="2800" dirty="0" smtClean="0">
                <a:solidFill>
                  <a:schemeClr val="bg1"/>
                </a:solidFill>
              </a:rPr>
              <a:t>One </a:t>
            </a:r>
            <a:r>
              <a:rPr lang="en-GB" sz="2800" dirty="0">
                <a:solidFill>
                  <a:schemeClr val="bg1"/>
                </a:solidFill>
              </a:rPr>
              <a:t>of two </a:t>
            </a:r>
            <a:r>
              <a:rPr lang="en-GB" sz="2800" dirty="0" err="1">
                <a:solidFill>
                  <a:schemeClr val="bg1"/>
                </a:solidFill>
              </a:rPr>
              <a:t>Mekorot</a:t>
            </a:r>
            <a:r>
              <a:rPr lang="en-GB" sz="2800" dirty="0">
                <a:solidFill>
                  <a:schemeClr val="bg1"/>
                </a:solidFill>
              </a:rPr>
              <a:t> pumping stations outside the village of </a:t>
            </a:r>
            <a:r>
              <a:rPr lang="en-GB" sz="2800" dirty="0" err="1">
                <a:solidFill>
                  <a:schemeClr val="bg1"/>
                </a:solidFill>
              </a:rPr>
              <a:t>Bardala</a:t>
            </a:r>
            <a:r>
              <a:rPr lang="en-GB" sz="2800" dirty="0">
                <a:solidFill>
                  <a:schemeClr val="bg1"/>
                </a:solidFill>
              </a:rPr>
              <a:t>. These pumping stations have caused springs in the villages of </a:t>
            </a:r>
            <a:r>
              <a:rPr lang="en-GB" sz="2800" dirty="0" err="1">
                <a:solidFill>
                  <a:schemeClr val="bg1"/>
                </a:solidFill>
              </a:rPr>
              <a:t>Ein</a:t>
            </a:r>
            <a:r>
              <a:rPr lang="en-GB" sz="2800" dirty="0">
                <a:solidFill>
                  <a:schemeClr val="bg1"/>
                </a:solidFill>
              </a:rPr>
              <a:t> al-</a:t>
            </a:r>
            <a:r>
              <a:rPr lang="en-GB" sz="2800" dirty="0" err="1">
                <a:solidFill>
                  <a:schemeClr val="bg1"/>
                </a:solidFill>
              </a:rPr>
              <a:t>Beida</a:t>
            </a:r>
            <a:r>
              <a:rPr lang="en-GB" sz="2800" dirty="0">
                <a:solidFill>
                  <a:schemeClr val="bg1"/>
                </a:solidFill>
              </a:rPr>
              <a:t> and </a:t>
            </a:r>
            <a:r>
              <a:rPr lang="en-GB" sz="2800" dirty="0" err="1">
                <a:solidFill>
                  <a:schemeClr val="bg1"/>
                </a:solidFill>
              </a:rPr>
              <a:t>Bardala</a:t>
            </a:r>
            <a:r>
              <a:rPr lang="en-GB" sz="2800" dirty="0">
                <a:solidFill>
                  <a:schemeClr val="bg1"/>
                </a:solidFill>
              </a:rPr>
              <a:t> to dry up completely, forcing the Palestinian community to be entirely reliant on the Israeli state-owned company for their domestic and agricultural water provision. © Amnesty </a:t>
            </a:r>
            <a:r>
              <a:rPr lang="en-GB" sz="2800" dirty="0" smtClean="0">
                <a:solidFill>
                  <a:schemeClr val="bg1"/>
                </a:solidFill>
              </a:rPr>
              <a:t>International</a:t>
            </a:r>
          </a:p>
          <a:p>
            <a:pPr marL="361950"/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/>
            <a:endParaRPr lang="en-GB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39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680" y="-335568"/>
            <a:ext cx="12298680" cy="719356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9682" y="319477"/>
            <a:ext cx="5032248" cy="3258439"/>
          </a:xfrm>
          <a:solidFill>
            <a:schemeClr val="accent2"/>
          </a:solidFill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VIDEO: Farming Without Water. </a:t>
            </a:r>
            <a:r>
              <a:rPr lang="en-GB" dirty="0" smtClean="0">
                <a:solidFill>
                  <a:schemeClr val="bg1"/>
                </a:solidFill>
              </a:rPr>
              <a:t>Palestinian Agriculture </a:t>
            </a:r>
            <a:r>
              <a:rPr lang="en-GB" dirty="0">
                <a:solidFill>
                  <a:schemeClr val="bg1"/>
                </a:solidFill>
              </a:rPr>
              <a:t>in the Jordan </a:t>
            </a:r>
            <a:r>
              <a:rPr lang="en-GB" dirty="0" smtClean="0">
                <a:solidFill>
                  <a:schemeClr val="bg1"/>
                </a:solidFill>
              </a:rPr>
              <a:t>Valley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  <a:hlinkClick r:id="rId3"/>
              </a:rPr>
              <a:t>https</a:t>
            </a:r>
            <a:r>
              <a:rPr lang="en-GB" dirty="0">
                <a:solidFill>
                  <a:schemeClr val="bg1"/>
                </a:solidFill>
                <a:hlinkClick r:id="rId3"/>
              </a:rPr>
              <a:t>://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youtu.be/aQ-POJT5sl0</a:t>
            </a:r>
            <a:endParaRPr lang="en-GB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study: 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Abu </a:t>
            </a:r>
            <a:r>
              <a:rPr lang="en-GB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Sakr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0871">
            <a:off x="9314507" y="2247004"/>
            <a:ext cx="2550325" cy="3595425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330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1663" y="30852"/>
            <a:ext cx="6327648" cy="6827148"/>
          </a:xfrm>
          <a:prstGeom prst="rect">
            <a:avLst/>
          </a:prstGeom>
        </p:spPr>
      </p:pic>
      <p:sp>
        <p:nvSpPr>
          <p:cNvPr id="5" name="Bent-Up Arrow 4"/>
          <p:cNvSpPr/>
          <p:nvPr/>
        </p:nvSpPr>
        <p:spPr>
          <a:xfrm rot="10800000">
            <a:off x="468920" y="6106583"/>
            <a:ext cx="528638" cy="446088"/>
          </a:xfrm>
          <a:prstGeom prst="bentUp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997559" y="6011334"/>
            <a:ext cx="1434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Hint: use pen to fill in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9447950" y="5715298"/>
            <a:ext cx="2275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See slide notes for tips on how much activities </a:t>
            </a:r>
            <a:r>
              <a:rPr lang="en-GB" dirty="0" err="1" smtClean="0"/>
              <a:t>migh</a:t>
            </a:r>
            <a:r>
              <a:rPr lang="en-GB" dirty="0" smtClean="0"/>
              <a:t> use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521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48" y="356616"/>
            <a:ext cx="10515600" cy="676656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 you guess how much water people use in these counties?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93"/>
          <a:stretch/>
        </p:blipFill>
        <p:spPr>
          <a:xfrm>
            <a:off x="765048" y="1033272"/>
            <a:ext cx="8552688" cy="60107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73552" y="1627632"/>
            <a:ext cx="5952744" cy="5019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40" t="7143" r="56486" b="66825"/>
          <a:stretch/>
        </p:blipFill>
        <p:spPr>
          <a:xfrm>
            <a:off x="3273552" y="1709929"/>
            <a:ext cx="4326392" cy="225247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132076" y="3132241"/>
            <a:ext cx="618553" cy="1028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6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48" y="356616"/>
            <a:ext cx="10515600" cy="676656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 you guess how much water people use in these counties?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93"/>
          <a:stretch/>
        </p:blipFill>
        <p:spPr>
          <a:xfrm>
            <a:off x="765048" y="1033272"/>
            <a:ext cx="8552688" cy="60107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73552" y="2267712"/>
            <a:ext cx="5952744" cy="437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6169152" y="1355852"/>
            <a:ext cx="3221736" cy="437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22" name="Picture 2" descr="Afon Elan looking towards the Da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4888" y="2296886"/>
            <a:ext cx="6355443" cy="423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54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48" y="356616"/>
            <a:ext cx="10515600" cy="676656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 you guess how much water people use in these counties?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93"/>
          <a:stretch/>
        </p:blipFill>
        <p:spPr>
          <a:xfrm>
            <a:off x="765048" y="1033272"/>
            <a:ext cx="8552688" cy="60107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73552" y="2889504"/>
            <a:ext cx="5952744" cy="3757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7077456" y="1428297"/>
            <a:ext cx="3221736" cy="437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7145" y="2901848"/>
            <a:ext cx="5098504" cy="396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3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48" y="356616"/>
            <a:ext cx="10515600" cy="676656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 you guess how much water people use in these counties?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93" r="26978"/>
          <a:stretch/>
        </p:blipFill>
        <p:spPr>
          <a:xfrm>
            <a:off x="765048" y="1040930"/>
            <a:ext cx="6245352" cy="60107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73552" y="4078224"/>
            <a:ext cx="5952744" cy="256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utoShape 2" descr="data:image/gif;base64,R0lGODlhAQABAAAAACH5BAEKAAEALAAAAAABAAEAAAICTAEAOw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0" name="Picture 6" descr="https://eappitest.files.wordpress.com/2017/08/1200-13-06-17-fasayil-the-spring-with-israeli-hikers-stopped-for-lunch-photo-eappi-andy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872" y="2917371"/>
            <a:ext cx="5456594" cy="362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93" r="52092" b="53965"/>
          <a:stretch/>
        </p:blipFill>
        <p:spPr>
          <a:xfrm>
            <a:off x="779336" y="1042191"/>
            <a:ext cx="4097464" cy="24814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94" r="56973" b="44739"/>
          <a:stretch/>
        </p:blipFill>
        <p:spPr>
          <a:xfrm>
            <a:off x="765048" y="1040930"/>
            <a:ext cx="3679952" cy="30847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73" t="16907" r="7935" b="49887"/>
          <a:stretch/>
        </p:blipFill>
        <p:spPr>
          <a:xfrm>
            <a:off x="9183370" y="1596771"/>
            <a:ext cx="2321052" cy="287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18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48" y="356616"/>
            <a:ext cx="10515600" cy="676656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 you guess how much water people use in these counties?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93"/>
          <a:stretch/>
        </p:blipFill>
        <p:spPr>
          <a:xfrm>
            <a:off x="765048" y="1033272"/>
            <a:ext cx="8552688" cy="60107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73552" y="4690872"/>
            <a:ext cx="5952744" cy="1955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53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48" y="356616"/>
            <a:ext cx="10515600" cy="676656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 you guess how much water people use in these counties?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93"/>
          <a:stretch/>
        </p:blipFill>
        <p:spPr>
          <a:xfrm>
            <a:off x="765048" y="1033272"/>
            <a:ext cx="8552688" cy="601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80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5125"/>
            <a:ext cx="8526494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83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569</Words>
  <Application>Microsoft Office PowerPoint</Application>
  <PresentationFormat>Widescreen</PresentationFormat>
  <Paragraphs>47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PowerPoint Presentation</vt:lpstr>
      <vt:lpstr>PowerPoint Presentation</vt:lpstr>
      <vt:lpstr>Can you guess how much water people use in these counties?</vt:lpstr>
      <vt:lpstr>Can you guess how much water people use in these counties?</vt:lpstr>
      <vt:lpstr>Can you guess how much water people use in these counties?</vt:lpstr>
      <vt:lpstr>Can you guess how much water people use in these counties?</vt:lpstr>
      <vt:lpstr>Can you guess how much water people use in these counties?</vt:lpstr>
      <vt:lpstr>Can you guess how much water people use in these counties?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Ellis Brooks</dc:creator>
  <cp:lastModifiedBy>Ellis Brooks</cp:lastModifiedBy>
  <cp:revision>12</cp:revision>
  <dcterms:created xsi:type="dcterms:W3CDTF">2019-02-04T16:16:14Z</dcterms:created>
  <dcterms:modified xsi:type="dcterms:W3CDTF">2019-05-08T09:02:14Z</dcterms:modified>
</cp:coreProperties>
</file>