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0"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2717" autoAdjust="0"/>
  </p:normalViewPr>
  <p:slideViewPr>
    <p:cSldViewPr snapToGrid="0">
      <p:cViewPr varScale="1">
        <p:scale>
          <a:sx n="80" d="100"/>
          <a:sy n="80" d="100"/>
        </p:scale>
        <p:origin x="165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AD6DB-275E-45D8-BA57-1C98F1E91185}" type="datetimeFigureOut">
              <a:rPr lang="en-GB" smtClean="0"/>
              <a:t>08/05/2019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DFE25D-7980-4FCA-8322-930BE6A3A1A1}" type="slidenum">
              <a:rPr lang="en-GB" smtClean="0"/>
              <a:t>‹#›</a:t>
            </a:fld>
            <a:endParaRPr lang="en-GB"/>
          </a:p>
        </p:txBody>
      </p:sp>
    </p:spTree>
    <p:extLst>
      <p:ext uri="{BB962C8B-B14F-4D97-AF65-F5344CB8AC3E}">
        <p14:creationId xmlns:p14="http://schemas.microsoft.com/office/powerpoint/2010/main" val="4230762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facebook.com/Laucha.Noblaucha"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Palestinians picking olives near Nablus.</a:t>
            </a:r>
          </a:p>
          <a:p>
            <a:r>
              <a:rPr lang="en-GB" sz="1200" b="0" i="0" kern="1200" dirty="0" smtClean="0">
                <a:solidFill>
                  <a:schemeClr val="tx1"/>
                </a:solidFill>
                <a:effectLst/>
                <a:latin typeface="+mn-lt"/>
                <a:ea typeface="+mn-ea"/>
                <a:cs typeface="+mn-cs"/>
              </a:rPr>
              <a:t>Planting olive trees is an important part of spring for the 80,000 families in Palestine who depend on the olive harvest for income. Photo EAPPI/J. Byrne.</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2</a:t>
            </a:fld>
            <a:endParaRPr lang="en-GB"/>
          </a:p>
        </p:txBody>
      </p:sp>
    </p:spTree>
    <p:extLst>
      <p:ext uri="{BB962C8B-B14F-4D97-AF65-F5344CB8AC3E}">
        <p14:creationId xmlns:p14="http://schemas.microsoft.com/office/powerpoint/2010/main" val="2294614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err="1" smtClean="0"/>
              <a:t>Tyre</a:t>
            </a:r>
            <a:r>
              <a:rPr lang="en-US" dirty="0" smtClean="0"/>
              <a:t> School” built from old </a:t>
            </a:r>
            <a:r>
              <a:rPr lang="en-US" dirty="0" err="1" smtClean="0"/>
              <a:t>tyres</a:t>
            </a:r>
            <a:r>
              <a:rPr lang="en-US" baseline="0" dirty="0" smtClean="0"/>
              <a:t> and mud by Palestinians, but under threat of demolition</a:t>
            </a:r>
          </a:p>
          <a:p>
            <a:endParaRPr lang="en-US" baseline="0" dirty="0" smtClean="0"/>
          </a:p>
          <a:p>
            <a:r>
              <a:rPr lang="en-US" baseline="0" dirty="0" smtClean="0"/>
              <a:t>Interesting story</a:t>
            </a:r>
          </a:p>
          <a:p>
            <a:r>
              <a:rPr lang="en-GB" dirty="0" smtClean="0"/>
              <a:t>https://www.haaretz.com/israel-news/.premium-defying-old-order-settlers-side-with-bedouin-in-fighting-demolitions-1.6028170 </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11</a:t>
            </a:fld>
            <a:endParaRPr lang="en-GB"/>
          </a:p>
        </p:txBody>
      </p:sp>
    </p:spTree>
    <p:extLst>
      <p:ext uri="{BB962C8B-B14F-4D97-AF65-F5344CB8AC3E}">
        <p14:creationId xmlns:p14="http://schemas.microsoft.com/office/powerpoint/2010/main" val="1990670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 school</a:t>
            </a:r>
            <a:r>
              <a:rPr lang="en-US" baseline="0" dirty="0" smtClean="0"/>
              <a:t>children and teachers gather at checkpoint 56 in Hebron while an Ecumenical Accompanier looks on</a:t>
            </a:r>
            <a:endParaRPr lang="en-GB" dirty="0" smtClean="0"/>
          </a:p>
          <a:p>
            <a:r>
              <a:rPr lang="en-GB" dirty="0" smtClean="0"/>
              <a:t>Photo:  Eappi A</a:t>
            </a:r>
            <a:r>
              <a:rPr lang="en-GB" baseline="0" dirty="0" smtClean="0"/>
              <a:t> H</a:t>
            </a:r>
            <a:r>
              <a:rPr lang="en-GB" dirty="0" smtClean="0"/>
              <a:t>aywood</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12</a:t>
            </a:fld>
            <a:endParaRPr lang="en-GB"/>
          </a:p>
        </p:txBody>
      </p:sp>
    </p:spTree>
    <p:extLst>
      <p:ext uri="{BB962C8B-B14F-4D97-AF65-F5344CB8AC3E}">
        <p14:creationId xmlns:p14="http://schemas.microsoft.com/office/powerpoint/2010/main" val="2120901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Ecumenical Accompanier with Palestinian</a:t>
            </a:r>
            <a:r>
              <a:rPr lang="en-US" baseline="0" dirty="0" smtClean="0"/>
              <a:t> shepherds moving their flock in the northern West Bank.</a:t>
            </a:r>
          </a:p>
          <a:p>
            <a:r>
              <a:rPr lang="en-US" baseline="0" dirty="0" smtClean="0"/>
              <a:t>Photo by E A Pritchard.</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13</a:t>
            </a:fld>
            <a:endParaRPr lang="en-GB"/>
          </a:p>
        </p:txBody>
      </p:sp>
    </p:spTree>
    <p:extLst>
      <p:ext uri="{BB962C8B-B14F-4D97-AF65-F5344CB8AC3E}">
        <p14:creationId xmlns:p14="http://schemas.microsoft.com/office/powerpoint/2010/main" val="359027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Ecumencial</a:t>
            </a:r>
            <a:r>
              <a:rPr lang="en-US" dirty="0" smtClean="0"/>
              <a:t> Accompaniers </a:t>
            </a:r>
            <a:r>
              <a:rPr lang="en-GB" sz="1200" b="0" i="1" kern="1200" dirty="0" err="1" smtClean="0">
                <a:solidFill>
                  <a:schemeClr val="tx1"/>
                </a:solidFill>
                <a:effectLst/>
                <a:latin typeface="+mn-lt"/>
                <a:ea typeface="+mn-ea"/>
                <a:cs typeface="+mn-cs"/>
              </a:rPr>
              <a:t>Es</a:t>
            </a:r>
            <a:r>
              <a:rPr lang="en-GB" sz="1200" b="0" i="1" kern="1200" dirty="0" smtClean="0">
                <a:solidFill>
                  <a:schemeClr val="tx1"/>
                </a:solidFill>
                <a:effectLst/>
                <a:latin typeface="+mn-lt"/>
                <a:ea typeface="+mn-ea"/>
                <a:cs typeface="+mn-cs"/>
              </a:rPr>
              <a:t> escorting children from school who have to pass through a checkpoint in the Southern West Bank</a:t>
            </a:r>
          </a:p>
          <a:p>
            <a:r>
              <a:rPr lang="en-GB" sz="1200" b="0" i="1" kern="1200" dirty="0" smtClean="0">
                <a:solidFill>
                  <a:schemeClr val="tx1"/>
                </a:solidFill>
                <a:effectLst/>
                <a:latin typeface="+mn-lt"/>
                <a:ea typeface="+mn-ea"/>
                <a:cs typeface="+mn-cs"/>
              </a:rPr>
              <a:t>[Photo: EAPPI/E </a:t>
            </a:r>
            <a:r>
              <a:rPr lang="en-GB" sz="1200" b="0" i="1" kern="1200" dirty="0" err="1" smtClean="0">
                <a:solidFill>
                  <a:schemeClr val="tx1"/>
                </a:solidFill>
                <a:effectLst/>
                <a:latin typeface="+mn-lt"/>
                <a:ea typeface="+mn-ea"/>
                <a:cs typeface="+mn-cs"/>
              </a:rPr>
              <a:t>Brightwell</a:t>
            </a:r>
            <a:r>
              <a:rPr lang="en-GB" sz="1200" b="0" i="1" kern="1200" dirty="0" smtClean="0">
                <a:solidFill>
                  <a:schemeClr val="tx1"/>
                </a:solidFill>
                <a:effectLst/>
                <a:latin typeface="+mn-lt"/>
                <a:ea typeface="+mn-ea"/>
                <a:cs typeface="+mn-cs"/>
              </a:rPr>
              <a:t>]</a:t>
            </a:r>
            <a:r>
              <a:rPr lang="en-GB" sz="1200" b="0" i="0" kern="1200" cap="all" dirty="0" smtClean="0">
                <a:solidFill>
                  <a:schemeClr val="tx1"/>
                </a:solidFill>
                <a:effectLst/>
                <a:latin typeface="+mn-lt"/>
                <a:ea typeface="+mn-ea"/>
                <a:cs typeface="+mn-cs"/>
              </a:rPr>
              <a:t> </a:t>
            </a:r>
          </a:p>
          <a:p>
            <a:endParaRPr lang="en-GB" sz="1200" b="0" i="0" kern="1200" cap="all"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14</a:t>
            </a:fld>
            <a:endParaRPr lang="en-GB"/>
          </a:p>
        </p:txBody>
      </p:sp>
    </p:spTree>
    <p:extLst>
      <p:ext uri="{BB962C8B-B14F-4D97-AF65-F5344CB8AC3E}">
        <p14:creationId xmlns:p14="http://schemas.microsoft.com/office/powerpoint/2010/main" val="3042691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endParaRPr lang="en-GB" sz="1200" b="0" i="0" kern="1200" dirty="0" smtClean="0">
              <a:solidFill>
                <a:schemeClr val="tx1"/>
              </a:solidFill>
              <a:effectLst/>
              <a:latin typeface="+mn-lt"/>
              <a:ea typeface="+mn-ea"/>
              <a:cs typeface="+mn-cs"/>
            </a:endParaRPr>
          </a:p>
          <a:p>
            <a:r>
              <a:rPr lang="en-GB" sz="1200" b="0" i="0" kern="1200" dirty="0" smtClean="0">
                <a:solidFill>
                  <a:schemeClr val="tx1"/>
                </a:solidFill>
                <a:effectLst/>
                <a:latin typeface="+mn-lt"/>
                <a:ea typeface="+mn-ea"/>
                <a:cs typeface="+mn-cs"/>
              </a:rPr>
              <a:t>Bethlehem. Worshipers queue at Checkpoint 300 to reach Al Aqsa Mosque for Friday prayer during Ramadan. Photo EAPPI/O. </a:t>
            </a:r>
            <a:r>
              <a:rPr lang="en-GB" sz="1200" b="0" i="0" kern="1200" dirty="0" err="1" smtClean="0">
                <a:solidFill>
                  <a:schemeClr val="tx1"/>
                </a:solidFill>
                <a:effectLst/>
                <a:latin typeface="+mn-lt"/>
                <a:ea typeface="+mn-ea"/>
                <a:cs typeface="+mn-cs"/>
              </a:rPr>
              <a:t>Wnuck</a:t>
            </a:r>
            <a:r>
              <a:rPr lang="en-GB" sz="1200" b="0" i="0" kern="1200" dirty="0" smtClean="0">
                <a:solidFill>
                  <a:schemeClr val="tx1"/>
                </a:solidFill>
                <a:effectLst/>
                <a:latin typeface="+mn-lt"/>
                <a:ea typeface="+mn-ea"/>
                <a:cs typeface="+mn-cs"/>
              </a:rPr>
              <a:t>. 19.03.12</a:t>
            </a:r>
          </a:p>
          <a:p>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15</a:t>
            </a:fld>
            <a:endParaRPr lang="en-GB"/>
          </a:p>
        </p:txBody>
      </p:sp>
    </p:spTree>
    <p:extLst>
      <p:ext uri="{BB962C8B-B14F-4D97-AF65-F5344CB8AC3E}">
        <p14:creationId xmlns:p14="http://schemas.microsoft.com/office/powerpoint/2010/main" val="3446389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Faris</a:t>
            </a:r>
            <a:r>
              <a:rPr lang="en-GB" dirty="0" smtClean="0"/>
              <a:t> </a:t>
            </a:r>
            <a:r>
              <a:rPr lang="en-GB" dirty="0" err="1" smtClean="0"/>
              <a:t>Odeh</a:t>
            </a:r>
            <a:r>
              <a:rPr lang="en-GB" dirty="0" smtClean="0"/>
              <a:t> - Al-Aqsa Intifada. </a:t>
            </a:r>
          </a:p>
          <a:p>
            <a:r>
              <a:rPr lang="en-GB" dirty="0" err="1" smtClean="0"/>
              <a:t>Faris</a:t>
            </a:r>
            <a:r>
              <a:rPr lang="en-GB" dirty="0" smtClean="0"/>
              <a:t> </a:t>
            </a:r>
            <a:r>
              <a:rPr lang="en-GB" dirty="0" err="1" smtClean="0"/>
              <a:t>Odeh</a:t>
            </a:r>
            <a:r>
              <a:rPr lang="en-GB" dirty="0" smtClean="0"/>
              <a:t> (December 1985 - 9 November 2000) was a Palestinian boy shot dead by Israeli military forces near the </a:t>
            </a:r>
            <a:r>
              <a:rPr lang="en-GB" dirty="0" err="1" smtClean="0"/>
              <a:t>Karni</a:t>
            </a:r>
            <a:r>
              <a:rPr lang="en-GB" dirty="0" smtClean="0"/>
              <a:t> crossing in the Gaza Strip while throwing stones in the second month of the Al-Aqsa Intifada.</a:t>
            </a:r>
          </a:p>
          <a:p>
            <a:endParaRPr lang="en-GB" dirty="0" smtClean="0"/>
          </a:p>
          <a:p>
            <a:r>
              <a:rPr lang="en-GB" dirty="0" smtClean="0"/>
              <a:t>A picture of </a:t>
            </a:r>
            <a:r>
              <a:rPr lang="en-GB" dirty="0" err="1" smtClean="0"/>
              <a:t>Odeh</a:t>
            </a:r>
            <a:r>
              <a:rPr lang="en-GB" dirty="0" smtClean="0"/>
              <a:t> standing alone in front a tank, with a stone in his hand and arm bent back to throw was taken by a photojournalist from the Associated Press on October 29, 2000. Ten days later, on November 9, </a:t>
            </a:r>
            <a:r>
              <a:rPr lang="en-GB" dirty="0" err="1" smtClean="0"/>
              <a:t>Odeh</a:t>
            </a:r>
            <a:r>
              <a:rPr lang="en-GB" dirty="0" smtClean="0"/>
              <a:t> was again throwing stones at </a:t>
            </a:r>
            <a:r>
              <a:rPr lang="en-GB" dirty="0" err="1" smtClean="0"/>
              <a:t>Karni</a:t>
            </a:r>
            <a:r>
              <a:rPr lang="en-GB" dirty="0" smtClean="0"/>
              <a:t> when he was shot in the neck by Israeli troops. </a:t>
            </a:r>
            <a:r>
              <a:rPr lang="en-GB" dirty="0" err="1" smtClean="0"/>
              <a:t>Odeh</a:t>
            </a:r>
            <a:r>
              <a:rPr lang="en-GB" dirty="0" smtClean="0"/>
              <a:t> and the now famous image of him have since become symbols of the Palestinian resistance to the occupation</a:t>
            </a:r>
          </a:p>
          <a:p>
            <a:endParaRPr lang="en-US" dirty="0" smtClean="0"/>
          </a:p>
          <a:p>
            <a:r>
              <a:rPr lang="en-US" dirty="0" smtClean="0"/>
              <a:t>Photo by </a:t>
            </a:r>
            <a:r>
              <a:rPr lang="en-US" dirty="0" err="1" smtClean="0"/>
              <a:t>Samer</a:t>
            </a:r>
            <a:r>
              <a:rPr lang="en-US" dirty="0" smtClean="0"/>
              <a:t> via Flickr</a:t>
            </a:r>
            <a:endParaRPr lang="en-GB" dirty="0" smtClean="0"/>
          </a:p>
          <a:p>
            <a:r>
              <a:rPr lang="en-GB" dirty="0" smtClean="0"/>
              <a:t> </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16</a:t>
            </a:fld>
            <a:endParaRPr lang="en-GB"/>
          </a:p>
        </p:txBody>
      </p:sp>
    </p:spTree>
    <p:extLst>
      <p:ext uri="{BB962C8B-B14F-4D97-AF65-F5344CB8AC3E}">
        <p14:creationId xmlns:p14="http://schemas.microsoft.com/office/powerpoint/2010/main" val="11450266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2014. Bethlehem Artist paints separation Wall </a:t>
            </a:r>
            <a:r>
              <a:rPr lang="en-GB" sz="1200" b="0" i="0" kern="1200" dirty="0" err="1" smtClean="0">
                <a:solidFill>
                  <a:schemeClr val="tx1"/>
                </a:solidFill>
                <a:effectLst/>
                <a:latin typeface="+mn-lt"/>
                <a:ea typeface="+mn-ea"/>
                <a:cs typeface="+mn-cs"/>
              </a:rPr>
              <a:t>Wall</a:t>
            </a:r>
            <a:r>
              <a:rPr lang="en-GB" sz="1200" b="0" i="0" kern="1200" dirty="0" smtClean="0">
                <a:solidFill>
                  <a:schemeClr val="tx1"/>
                </a:solidFill>
                <a:effectLst/>
                <a:latin typeface="+mn-lt"/>
                <a:ea typeface="+mn-ea"/>
                <a:cs typeface="+mn-cs"/>
              </a:rPr>
              <a:t>. Photo EAPPI/S. Amrad.jpg</a:t>
            </a:r>
          </a:p>
          <a:p>
            <a:endParaRPr lang="en-GB" sz="1200" b="0" i="1" kern="1200" dirty="0" smtClean="0">
              <a:solidFill>
                <a:schemeClr val="tx1"/>
              </a:solidFill>
              <a:effectLst/>
              <a:latin typeface="+mn-lt"/>
              <a:ea typeface="+mn-ea"/>
              <a:cs typeface="+mn-cs"/>
            </a:endParaRPr>
          </a:p>
          <a:p>
            <a:r>
              <a:rPr lang="en-GB" sz="1200" b="0" i="1" kern="1200" dirty="0" smtClean="0">
                <a:solidFill>
                  <a:schemeClr val="tx1"/>
                </a:solidFill>
                <a:effectLst/>
                <a:latin typeface="+mn-lt"/>
                <a:ea typeface="+mn-ea"/>
                <a:cs typeface="+mn-cs"/>
              </a:rPr>
              <a:t>Graffiti of a dove on the separation barrier. </a:t>
            </a:r>
            <a:r>
              <a:rPr lang="en-GB" sz="1200" b="0" i="1" kern="1200" dirty="0" err="1" smtClean="0">
                <a:solidFill>
                  <a:schemeClr val="tx1"/>
                </a:solidFill>
                <a:effectLst/>
                <a:latin typeface="+mn-lt"/>
                <a:ea typeface="+mn-ea"/>
                <a:cs typeface="+mn-cs"/>
              </a:rPr>
              <a:t>Photo:EAPPI</a:t>
            </a:r>
            <a:r>
              <a:rPr lang="en-GB" sz="1200" b="0" i="1" kern="1200" dirty="0" smtClean="0">
                <a:solidFill>
                  <a:schemeClr val="tx1"/>
                </a:solidFill>
                <a:effectLst/>
                <a:latin typeface="+mn-lt"/>
                <a:ea typeface="+mn-ea"/>
                <a:cs typeface="+mn-cs"/>
              </a:rPr>
              <a:t>/John</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17</a:t>
            </a:fld>
            <a:endParaRPr lang="en-GB"/>
          </a:p>
        </p:txBody>
      </p:sp>
    </p:spTree>
    <p:extLst>
      <p:ext uri="{BB962C8B-B14F-4D97-AF65-F5344CB8AC3E}">
        <p14:creationId xmlns:p14="http://schemas.microsoft.com/office/powerpoint/2010/main" val="3305163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Palestinians</a:t>
            </a:r>
            <a:r>
              <a:rPr lang="en-US" baseline="0" dirty="0" smtClean="0"/>
              <a:t> in East Jerusalem pray in the street when they were denied access to the al-Aqsa Mosque by Israeli forces because they were men under age 50, seen as a security threat.</a:t>
            </a:r>
          </a:p>
          <a:p>
            <a:r>
              <a:rPr lang="en-US" baseline="0" dirty="0" smtClean="0"/>
              <a:t>Soldiers and police blocked there access.</a:t>
            </a:r>
          </a:p>
          <a:p>
            <a:r>
              <a:rPr lang="en-US" baseline="0" dirty="0" smtClean="0"/>
              <a:t>Photo- EAPPI</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3</a:t>
            </a:fld>
            <a:endParaRPr lang="en-GB"/>
          </a:p>
        </p:txBody>
      </p:sp>
    </p:spTree>
    <p:extLst>
      <p:ext uri="{BB962C8B-B14F-4D97-AF65-F5344CB8AC3E}">
        <p14:creationId xmlns:p14="http://schemas.microsoft.com/office/powerpoint/2010/main" val="2388837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Bethlehem, </a:t>
            </a:r>
            <a:r>
              <a:rPr lang="en-GB" sz="1200" b="0" i="0" kern="1200" dirty="0" err="1" smtClean="0">
                <a:solidFill>
                  <a:schemeClr val="tx1"/>
                </a:solidFill>
                <a:effectLst/>
                <a:latin typeface="+mn-lt"/>
                <a:ea typeface="+mn-ea"/>
                <a:cs typeface="+mn-cs"/>
              </a:rPr>
              <a:t>Husan</a:t>
            </a:r>
            <a:r>
              <a:rPr lang="en-GB" sz="1200" b="0" i="0" kern="1200" dirty="0" smtClean="0">
                <a:solidFill>
                  <a:schemeClr val="tx1"/>
                </a:solidFill>
                <a:effectLst/>
                <a:latin typeface="+mn-lt"/>
                <a:ea typeface="+mn-ea"/>
                <a:cs typeface="+mn-cs"/>
              </a:rPr>
              <a:t>, EAs share a meal with locals after providing protective presence for the olive harvest. Photo EAPPI/Barbara. 24.10.15</a:t>
            </a:r>
          </a:p>
          <a:p>
            <a:endParaRPr lang="en-US" sz="1200" b="0" i="0" kern="1200" dirty="0" smtClean="0">
              <a:solidFill>
                <a:schemeClr val="tx1"/>
              </a:solidFill>
              <a:effectLst/>
              <a:latin typeface="+mn-lt"/>
              <a:ea typeface="+mn-ea"/>
              <a:cs typeface="+mn-cs"/>
            </a:endParaRPr>
          </a:p>
          <a:p>
            <a:r>
              <a:rPr lang="en-GB" sz="1200" b="0" i="0" kern="1200" dirty="0" smtClean="0">
                <a:solidFill>
                  <a:schemeClr val="tx1"/>
                </a:solidFill>
                <a:effectLst/>
                <a:latin typeface="+mn-lt"/>
                <a:ea typeface="+mn-ea"/>
                <a:cs typeface="+mn-cs"/>
              </a:rPr>
              <a:t>An EAPPI observer joins in a game of football with Palestinians in Hebron near checkpoint 56. Photo EAPPI/S. Robinson. — with </a:t>
            </a:r>
            <a:r>
              <a:rPr lang="en-GB" sz="1200" b="0" i="0" u="none" strike="noStrike" kern="1200" dirty="0" smtClean="0">
                <a:solidFill>
                  <a:schemeClr val="tx1"/>
                </a:solidFill>
                <a:effectLst/>
                <a:latin typeface="+mn-lt"/>
                <a:ea typeface="+mn-ea"/>
                <a:cs typeface="+mn-cs"/>
                <a:hlinkClick r:id="rId3"/>
              </a:rPr>
              <a:t>Marcos Knoblauch</a:t>
            </a:r>
            <a:r>
              <a:rPr lang="en-GB" sz="1200" b="0"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Tea is also a</a:t>
            </a:r>
            <a:r>
              <a:rPr lang="en-US" sz="1200" b="0" i="0" kern="1200" baseline="0" dirty="0" smtClean="0">
                <a:solidFill>
                  <a:schemeClr val="tx1"/>
                </a:solidFill>
                <a:effectLst/>
                <a:latin typeface="+mn-lt"/>
                <a:ea typeface="+mn-ea"/>
                <a:cs typeface="+mn-cs"/>
              </a:rPr>
              <a:t> big deal in Palestine! </a:t>
            </a:r>
            <a:r>
              <a:rPr lang="en-US" dirty="0" smtClean="0"/>
              <a:t>Photo of tea by</a:t>
            </a:r>
            <a:r>
              <a:rPr lang="en-US" baseline="0" dirty="0" smtClean="0"/>
              <a:t> ISM </a:t>
            </a:r>
            <a:r>
              <a:rPr lang="en-US" baseline="0" dirty="0" err="1" smtClean="0"/>
              <a:t>PAlestine</a:t>
            </a:r>
            <a:r>
              <a:rPr lang="en-US" baseline="0" dirty="0" smtClean="0"/>
              <a:t>/ via Flickr</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4</a:t>
            </a:fld>
            <a:endParaRPr lang="en-GB"/>
          </a:p>
        </p:txBody>
      </p:sp>
    </p:spTree>
    <p:extLst>
      <p:ext uri="{BB962C8B-B14F-4D97-AF65-F5344CB8AC3E}">
        <p14:creationId xmlns:p14="http://schemas.microsoft.com/office/powerpoint/2010/main" val="4283516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12 year old Palestinian</a:t>
            </a:r>
            <a:r>
              <a:rPr lang="en-US" baseline="0" dirty="0" smtClean="0"/>
              <a:t> boy is arrested by Israeli soldiers. </a:t>
            </a:r>
          </a:p>
          <a:p>
            <a:r>
              <a:rPr lang="en-US" baseline="0" dirty="0" smtClean="0"/>
              <a:t>- Photo EAPPI</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5</a:t>
            </a:fld>
            <a:endParaRPr lang="en-GB"/>
          </a:p>
        </p:txBody>
      </p:sp>
    </p:spTree>
    <p:extLst>
      <p:ext uri="{BB962C8B-B14F-4D97-AF65-F5344CB8AC3E}">
        <p14:creationId xmlns:p14="http://schemas.microsoft.com/office/powerpoint/2010/main" val="2312395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9-08-15</a:t>
            </a:r>
          </a:p>
          <a:p>
            <a:r>
              <a:rPr lang="en-GB" dirty="0" smtClean="0"/>
              <a:t>In</a:t>
            </a:r>
            <a:r>
              <a:rPr lang="en-GB" baseline="0" dirty="0" smtClean="0"/>
              <a:t> E</a:t>
            </a:r>
            <a:r>
              <a:rPr lang="en-GB" dirty="0" smtClean="0"/>
              <a:t>ast</a:t>
            </a:r>
            <a:r>
              <a:rPr lang="en-GB" baseline="0" dirty="0" smtClean="0"/>
              <a:t> J</a:t>
            </a:r>
            <a:r>
              <a:rPr lang="en-GB" dirty="0" smtClean="0"/>
              <a:t>erusalem, </a:t>
            </a:r>
            <a:r>
              <a:rPr lang="en-GB" dirty="0" err="1" smtClean="0"/>
              <a:t>Wadi</a:t>
            </a:r>
            <a:r>
              <a:rPr lang="en-GB" baseline="0" dirty="0" smtClean="0"/>
              <a:t> al </a:t>
            </a:r>
            <a:r>
              <a:rPr lang="en-GB" baseline="0" dirty="0" err="1" smtClean="0"/>
              <a:t>Joz</a:t>
            </a:r>
            <a:r>
              <a:rPr lang="en-GB" baseline="0" dirty="0" smtClean="0"/>
              <a:t> and an Ecumenical Accompanier witness the demolition of a Palestinian home by Israeli forces.</a:t>
            </a:r>
            <a:endParaRPr lang="en-GB" dirty="0" smtClean="0"/>
          </a:p>
          <a:p>
            <a:r>
              <a:rPr lang="en-GB" dirty="0" smtClean="0"/>
              <a:t>Photo</a:t>
            </a:r>
            <a:r>
              <a:rPr lang="en-GB" baseline="0" dirty="0" smtClean="0"/>
              <a:t> by: </a:t>
            </a:r>
            <a:r>
              <a:rPr lang="en-GB" dirty="0" smtClean="0"/>
              <a:t>Eappi</a:t>
            </a:r>
            <a:r>
              <a:rPr lang="en-GB" baseline="0" dirty="0" smtClean="0"/>
              <a:t> J </a:t>
            </a:r>
            <a:r>
              <a:rPr lang="en-GB" dirty="0" err="1" smtClean="0"/>
              <a:t>nydegger</a:t>
            </a:r>
            <a:endParaRPr lang="en-GB" dirty="0" smtClean="0"/>
          </a:p>
          <a:p>
            <a:endParaRPr lang="en-US" dirty="0" smtClean="0"/>
          </a:p>
          <a:p>
            <a:r>
              <a:rPr lang="en-US" dirty="0" smtClean="0"/>
              <a:t>The second pictures show Abdullah’s house demolished by Israelis</a:t>
            </a:r>
            <a:r>
              <a:rPr lang="en-US" baseline="0" dirty="0" smtClean="0"/>
              <a:t> in 2017.</a:t>
            </a:r>
            <a:endParaRPr lang="en-GB" dirty="0" smtClean="0"/>
          </a:p>
          <a:p>
            <a:pPr fontAlgn="base"/>
            <a:r>
              <a:rPr lang="en-GB" sz="1200" b="0" i="0" kern="1200" dirty="0" smtClean="0">
                <a:solidFill>
                  <a:schemeClr val="tx1"/>
                </a:solidFill>
                <a:effectLst/>
                <a:latin typeface="+mn-lt"/>
                <a:ea typeface="+mn-ea"/>
                <a:cs typeface="+mn-cs"/>
              </a:rPr>
              <a:t>EAPPI photographed the demolition, the aftermath, those affected, onlookers, the departure of Israeli authorities when the job was complete, and finally Abdullah, offering hospitality in the wake of being made homeless. Four residences were demolished. [Photos: EAPPI / Anne]</a:t>
            </a:r>
          </a:p>
          <a:p>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6</a:t>
            </a:fld>
            <a:endParaRPr lang="en-GB"/>
          </a:p>
        </p:txBody>
      </p:sp>
    </p:spTree>
    <p:extLst>
      <p:ext uri="{BB962C8B-B14F-4D97-AF65-F5344CB8AC3E}">
        <p14:creationId xmlns:p14="http://schemas.microsoft.com/office/powerpoint/2010/main" val="200048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Israeli soldiers inspect papers inspection at an agricultural gate to the ‘Seam Zone’, the gap between the border and the West Bank barrier.</a:t>
            </a:r>
          </a:p>
          <a:p>
            <a:r>
              <a:rPr lang="en-GB" sz="1200" b="0" i="0" kern="1200" dirty="0" smtClean="0">
                <a:solidFill>
                  <a:schemeClr val="tx1"/>
                </a:solidFill>
                <a:effectLst/>
                <a:latin typeface="+mn-lt"/>
                <a:ea typeface="+mn-ea"/>
                <a:cs typeface="+mn-cs"/>
              </a:rPr>
              <a:t>Photo [EAPPI </a:t>
            </a:r>
            <a:r>
              <a:rPr lang="en-GB" sz="1200" b="0" i="0" kern="1200" dirty="0" err="1" smtClean="0">
                <a:solidFill>
                  <a:schemeClr val="tx1"/>
                </a:solidFill>
                <a:effectLst/>
                <a:latin typeface="+mn-lt"/>
                <a:ea typeface="+mn-ea"/>
                <a:cs typeface="+mn-cs"/>
              </a:rPr>
              <a:t>A.Dunne</a:t>
            </a:r>
            <a:r>
              <a:rPr lang="en-GB" sz="1200" b="0" i="0" kern="1200" dirty="0" smtClean="0">
                <a:solidFill>
                  <a:schemeClr val="tx1"/>
                </a:solidFill>
                <a:effectLst/>
                <a:latin typeface="+mn-lt"/>
                <a:ea typeface="+mn-ea"/>
                <a:cs typeface="+mn-cs"/>
              </a:rPr>
              <a:t>]</a:t>
            </a:r>
          </a:p>
          <a:p>
            <a:r>
              <a:rPr lang="en-GB" sz="1200" b="0" i="0" kern="1200" cap="all" dirty="0" smtClean="0">
                <a:solidFill>
                  <a:schemeClr val="tx1"/>
                </a:solidFill>
                <a:effectLst/>
                <a:latin typeface="+mn-lt"/>
                <a:ea typeface="+mn-ea"/>
                <a:cs typeface="+mn-cs"/>
              </a:rPr>
              <a:t>SCHOOL GIRLS ASK AND ISRAELI SOLDIERS WHY THEY ARE NOT ALLOWED TO GO TO AS-SAWIYA SCHOOL. </a:t>
            </a:r>
          </a:p>
          <a:p>
            <a:r>
              <a:rPr lang="en-GB" sz="1200" b="0" i="0" kern="1200" cap="all" dirty="0" smtClean="0">
                <a:solidFill>
                  <a:schemeClr val="tx1"/>
                </a:solidFill>
                <a:effectLst/>
                <a:latin typeface="+mn-lt"/>
                <a:ea typeface="+mn-ea"/>
                <a:cs typeface="+mn-cs"/>
              </a:rPr>
              <a:t>PHOTO EAPPI/R. VINEY-WOOD.</a:t>
            </a:r>
            <a:endParaRPr lang="en-GB" dirty="0" smtClean="0"/>
          </a:p>
          <a:p>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7</a:t>
            </a:fld>
            <a:endParaRPr lang="en-GB"/>
          </a:p>
        </p:txBody>
      </p:sp>
    </p:spTree>
    <p:extLst>
      <p:ext uri="{BB962C8B-B14F-4D97-AF65-F5344CB8AC3E}">
        <p14:creationId xmlns:p14="http://schemas.microsoft.com/office/powerpoint/2010/main" val="2776361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Hamas</a:t>
            </a:r>
            <a:r>
              <a:rPr lang="en-US" baseline="0" dirty="0" smtClean="0"/>
              <a:t> militants in Gaza modelling </a:t>
            </a:r>
            <a:r>
              <a:rPr lang="en-US" baseline="0" dirty="0" err="1" smtClean="0"/>
              <a:t>Qassam</a:t>
            </a:r>
            <a:r>
              <a:rPr lang="en-US" baseline="0" dirty="0" smtClean="0"/>
              <a:t> rockets which they fire at Israel | www.aerospaceweb.org/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effectLst/>
                <a:latin typeface="+mn-lt"/>
                <a:ea typeface="+mn-ea"/>
                <a:cs typeface="+mn-cs"/>
              </a:rPr>
              <a:t>A kindergarten in central Israel during a rocket alarm | </a:t>
            </a:r>
            <a:r>
              <a:rPr lang="en-GB" sz="1200" b="0" i="0" kern="1200" dirty="0" err="1" smtClean="0">
                <a:solidFill>
                  <a:schemeClr val="tx1"/>
                </a:solidFill>
                <a:effectLst/>
                <a:latin typeface="+mn-lt"/>
                <a:ea typeface="+mn-ea"/>
                <a:cs typeface="+mn-cs"/>
              </a:rPr>
              <a:t>Wikimedia:Operation</a:t>
            </a:r>
            <a:r>
              <a:rPr lang="en-GB" sz="1200" b="0" i="0" kern="1200" dirty="0" smtClean="0">
                <a:solidFill>
                  <a:schemeClr val="tx1"/>
                </a:solidFill>
                <a:effectLst/>
                <a:latin typeface="+mn-lt"/>
                <a:ea typeface="+mn-ea"/>
                <a:cs typeface="+mn-cs"/>
              </a:rPr>
              <a:t> Protective Edge (14665449614).jpg</a:t>
            </a:r>
            <a:endParaRPr lang="en-GB" dirty="0" smtClean="0"/>
          </a:p>
          <a:p>
            <a:endParaRPr lang="en-GB"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Learn more via Resource 32: The use of armed violence</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8</a:t>
            </a:fld>
            <a:endParaRPr lang="en-GB"/>
          </a:p>
        </p:txBody>
      </p:sp>
    </p:spTree>
    <p:extLst>
      <p:ext uri="{BB962C8B-B14F-4D97-AF65-F5344CB8AC3E}">
        <p14:creationId xmlns:p14="http://schemas.microsoft.com/office/powerpoint/2010/main" val="1156703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smtClean="0">
                <a:solidFill>
                  <a:schemeClr val="tx1"/>
                </a:solidFill>
                <a:effectLst/>
                <a:latin typeface="+mn-lt"/>
                <a:ea typeface="+mn-ea"/>
                <a:cs typeface="+mn-cs"/>
              </a:rPr>
              <a:t>Israelis and Palestinians protest together about the demolitions in </a:t>
            </a:r>
            <a:r>
              <a:rPr lang="en-US" sz="1200" b="0" i="1" kern="1200" dirty="0" err="1" smtClean="0">
                <a:solidFill>
                  <a:schemeClr val="tx1"/>
                </a:solidFill>
                <a:effectLst/>
                <a:latin typeface="+mn-lt"/>
                <a:ea typeface="+mn-ea"/>
                <a:cs typeface="+mn-cs"/>
              </a:rPr>
              <a:t>Susiya</a:t>
            </a:r>
            <a:r>
              <a:rPr lang="en-US" sz="1200" b="0" i="1" kern="1200" baseline="0" dirty="0" smtClean="0">
                <a:solidFill>
                  <a:schemeClr val="tx1"/>
                </a:solidFill>
                <a:effectLst/>
                <a:latin typeface="+mn-lt"/>
                <a:ea typeface="+mn-ea"/>
                <a:cs typeface="+mn-cs"/>
              </a:rPr>
              <a:t> Village</a:t>
            </a:r>
            <a:endParaRPr lang="en-GB" sz="1200" b="0" i="1" kern="1200" dirty="0" smtClean="0">
              <a:solidFill>
                <a:schemeClr val="tx1"/>
              </a:solidFill>
              <a:effectLst/>
              <a:latin typeface="+mn-lt"/>
              <a:ea typeface="+mn-ea"/>
              <a:cs typeface="+mn-cs"/>
            </a:endParaRPr>
          </a:p>
          <a:p>
            <a:r>
              <a:rPr lang="en-GB" sz="1200" b="0" i="1" kern="1200" dirty="0" smtClean="0">
                <a:solidFill>
                  <a:schemeClr val="tx1"/>
                </a:solidFill>
                <a:effectLst/>
                <a:latin typeface="+mn-lt"/>
                <a:ea typeface="+mn-ea"/>
                <a:cs typeface="+mn-cs"/>
              </a:rPr>
              <a:t>Photo: EAPPI/</a:t>
            </a:r>
            <a:r>
              <a:rPr lang="en-GB" sz="1200" b="0" i="1" kern="1200" dirty="0" err="1" smtClean="0">
                <a:solidFill>
                  <a:schemeClr val="tx1"/>
                </a:solidFill>
                <a:effectLst/>
                <a:latin typeface="+mn-lt"/>
                <a:ea typeface="+mn-ea"/>
                <a:cs typeface="+mn-cs"/>
              </a:rPr>
              <a:t>T.Mansbridge</a:t>
            </a:r>
            <a:endParaRPr lang="en-US" dirty="0" smtClean="0"/>
          </a:p>
          <a:p>
            <a:r>
              <a:rPr lang="en-GB" sz="1200" b="0" i="1" kern="1200" dirty="0" smtClean="0">
                <a:solidFill>
                  <a:schemeClr val="tx1"/>
                </a:solidFill>
                <a:effectLst/>
                <a:latin typeface="+mn-lt"/>
                <a:ea typeface="+mn-ea"/>
                <a:cs typeface="+mn-cs"/>
              </a:rPr>
              <a:t>At the Women in Black weekly vigil in West Jerusalem [Photo: EAPPI/</a:t>
            </a:r>
            <a:r>
              <a:rPr lang="en-GB" sz="1200" b="0" i="1" kern="1200" dirty="0" err="1" smtClean="0">
                <a:solidFill>
                  <a:schemeClr val="tx1"/>
                </a:solidFill>
                <a:effectLst/>
                <a:latin typeface="+mn-lt"/>
                <a:ea typeface="+mn-ea"/>
                <a:cs typeface="+mn-cs"/>
              </a:rPr>
              <a:t>K.Cargin</a:t>
            </a:r>
            <a:r>
              <a:rPr lang="en-GB" sz="1200" b="0" i="1"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156F7A20-A212-4E5A-A2F2-9D1C1AD1F653}" type="slidenum">
              <a:rPr lang="en-GB" smtClean="0"/>
              <a:t>9</a:t>
            </a:fld>
            <a:endParaRPr lang="en-GB"/>
          </a:p>
        </p:txBody>
      </p:sp>
    </p:spTree>
    <p:extLst>
      <p:ext uri="{BB962C8B-B14F-4D97-AF65-F5344CB8AC3E}">
        <p14:creationId xmlns:p14="http://schemas.microsoft.com/office/powerpoint/2010/main" val="678797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Palestinian farmer uses a well.</a:t>
            </a:r>
          </a:p>
          <a:p>
            <a:r>
              <a:rPr lang="en-US" baseline="0" dirty="0" smtClean="0"/>
              <a:t>A fenced off water supply belonging to an Israeli settlement.</a:t>
            </a:r>
          </a:p>
          <a:p>
            <a:r>
              <a:rPr lang="en-US" baseline="0" dirty="0" smtClean="0"/>
              <a:t>A sheep drinks from dripping water.</a:t>
            </a:r>
          </a:p>
          <a:p>
            <a:r>
              <a:rPr lang="en-US" baseline="0" dirty="0" smtClean="0"/>
              <a:t>- Photos from EAPPI</a:t>
            </a:r>
          </a:p>
        </p:txBody>
      </p:sp>
      <p:sp>
        <p:nvSpPr>
          <p:cNvPr id="4" name="Slide Number Placeholder 3"/>
          <p:cNvSpPr>
            <a:spLocks noGrp="1"/>
          </p:cNvSpPr>
          <p:nvPr>
            <p:ph type="sldNum" sz="quarter" idx="10"/>
          </p:nvPr>
        </p:nvSpPr>
        <p:spPr/>
        <p:txBody>
          <a:bodyPr/>
          <a:lstStyle/>
          <a:p>
            <a:fld id="{156F7A20-A212-4E5A-A2F2-9D1C1AD1F653}" type="slidenum">
              <a:rPr lang="en-GB" smtClean="0"/>
              <a:t>10</a:t>
            </a:fld>
            <a:endParaRPr lang="en-GB"/>
          </a:p>
        </p:txBody>
      </p:sp>
    </p:spTree>
    <p:extLst>
      <p:ext uri="{BB962C8B-B14F-4D97-AF65-F5344CB8AC3E}">
        <p14:creationId xmlns:p14="http://schemas.microsoft.com/office/powerpoint/2010/main" val="25917538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E1DCD46E-A518-43D1-B8FC-BCC20A19F9F9}" type="datetime1">
              <a:rPr lang="en-GB" smtClean="0"/>
              <a:t>08/05/2019</a:t>
            </a:fld>
            <a:endParaRPr lang="en-GB" dirty="0"/>
          </a:p>
        </p:txBody>
      </p:sp>
      <p:sp>
        <p:nvSpPr>
          <p:cNvPr id="5" name="Footer Placeholder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r>
              <a:rPr lang="en-US" dirty="0" smtClean="0"/>
              <a:t>All resources at </a:t>
            </a:r>
            <a:r>
              <a:rPr lang="en-US" b="1" dirty="0" smtClean="0"/>
              <a:t>quaker.org.uk/teaching</a:t>
            </a:r>
            <a:endParaRPr lang="en-GB" b="1"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dirty="0"/>
          </a:p>
        </p:txBody>
      </p:sp>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b="5393"/>
          <a:stretch/>
        </p:blipFill>
        <p:spPr>
          <a:xfrm>
            <a:off x="0" y="1"/>
            <a:ext cx="12192000" cy="509587"/>
          </a:xfrm>
          <a:prstGeom prst="rect">
            <a:avLst/>
          </a:prstGeom>
        </p:spPr>
      </p:pic>
    </p:spTree>
    <p:extLst>
      <p:ext uri="{BB962C8B-B14F-4D97-AF65-F5344CB8AC3E}">
        <p14:creationId xmlns:p14="http://schemas.microsoft.com/office/powerpoint/2010/main" val="3504893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B0F1888-CDA2-42E6-9677-01D1E9DB5E72}"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3683250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EE775B-4120-4A99-91A7-31817A068EA1}"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930949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6D8B753C-7636-4B88-8167-8DD4DD207C77}" type="datetime1">
              <a:rPr lang="en-GB" smtClean="0"/>
              <a:t>08/05/2019</a:t>
            </a:fld>
            <a:endParaRPr lang="en-GB"/>
          </a:p>
        </p:txBody>
      </p:sp>
      <p:sp>
        <p:nvSpPr>
          <p:cNvPr id="5" name="Footer Placeholder 4"/>
          <p:cNvSpPr>
            <a:spLocks noGrp="1"/>
          </p:cNvSpPr>
          <p:nvPr>
            <p:ph type="ftr" sz="quarter" idx="11"/>
          </p:nvPr>
        </p:nvSpPr>
        <p:spPr/>
        <p:txBody>
          <a:bodyPr/>
          <a:lstStyle/>
          <a:p>
            <a:r>
              <a:rPr lang="en-US" smtClean="0"/>
              <a:t>All resources at quaker.org.uk/teaching</a:t>
            </a:r>
            <a:endParaRPr lang="en-GB" dirty="0"/>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b="5393"/>
          <a:stretch/>
        </p:blipFill>
        <p:spPr>
          <a:xfrm>
            <a:off x="0" y="1"/>
            <a:ext cx="12192000" cy="509587"/>
          </a:xfrm>
          <a:prstGeom prst="rect">
            <a:avLst/>
          </a:prstGeom>
        </p:spPr>
      </p:pic>
    </p:spTree>
    <p:extLst>
      <p:ext uri="{BB962C8B-B14F-4D97-AF65-F5344CB8AC3E}">
        <p14:creationId xmlns:p14="http://schemas.microsoft.com/office/powerpoint/2010/main" val="782701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D04D554-A184-4E90-B253-C5AA58C1F49C}"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1097704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E9770C0-96EC-4594-8A23-FEC0F72475DF}"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64429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1A2F4BC-A2D3-4714-859D-AA710586C6C2}" type="datetime1">
              <a:rPr lang="en-GB" smtClean="0"/>
              <a:t>08/05/2019</a:t>
            </a:fld>
            <a:endParaRPr lang="en-GB"/>
          </a:p>
        </p:txBody>
      </p:sp>
      <p:sp>
        <p:nvSpPr>
          <p:cNvPr id="8" name="Footer Placeholder 7"/>
          <p:cNvSpPr>
            <a:spLocks noGrp="1"/>
          </p:cNvSpPr>
          <p:nvPr>
            <p:ph type="ftr" sz="quarter" idx="11"/>
          </p:nvPr>
        </p:nvSpPr>
        <p:spPr/>
        <p:txBody>
          <a:bodyPr/>
          <a:lstStyle/>
          <a:p>
            <a:r>
              <a:rPr lang="en-GB" smtClean="0"/>
              <a:t>All resources at quaker.org.uk/teaching</a:t>
            </a:r>
            <a:endParaRPr lang="en-GB"/>
          </a:p>
        </p:txBody>
      </p:sp>
      <p:sp>
        <p:nvSpPr>
          <p:cNvPr id="9" name="Slide Number Placeholder 8"/>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22330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0A94852-BF20-4B58-BCD4-A71B34A85957}" type="datetime1">
              <a:rPr lang="en-GB" smtClean="0"/>
              <a:t>08/05/2019</a:t>
            </a:fld>
            <a:endParaRPr lang="en-GB"/>
          </a:p>
        </p:txBody>
      </p:sp>
      <p:sp>
        <p:nvSpPr>
          <p:cNvPr id="4" name="Footer Placeholder 3"/>
          <p:cNvSpPr>
            <a:spLocks noGrp="1"/>
          </p:cNvSpPr>
          <p:nvPr>
            <p:ph type="ftr" sz="quarter" idx="11"/>
          </p:nvPr>
        </p:nvSpPr>
        <p:spPr/>
        <p:txBody>
          <a:bodyPr/>
          <a:lstStyle/>
          <a:p>
            <a:r>
              <a:rPr lang="en-GB" smtClean="0"/>
              <a:t>All resources at quaker.org.uk/teaching</a:t>
            </a:r>
            <a:endParaRPr lang="en-GB"/>
          </a:p>
        </p:txBody>
      </p:sp>
      <p:sp>
        <p:nvSpPr>
          <p:cNvPr id="5" name="Slide Number Placeholder 4"/>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82862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19F39F-AA4F-43E6-8E79-53CD26EF2E13}" type="datetime1">
              <a:rPr lang="en-GB" smtClean="0"/>
              <a:t>08/05/2019</a:t>
            </a:fld>
            <a:endParaRPr lang="en-GB"/>
          </a:p>
        </p:txBody>
      </p:sp>
      <p:sp>
        <p:nvSpPr>
          <p:cNvPr id="3" name="Footer Placeholder 2"/>
          <p:cNvSpPr>
            <a:spLocks noGrp="1"/>
          </p:cNvSpPr>
          <p:nvPr>
            <p:ph type="ftr" sz="quarter" idx="11"/>
          </p:nvPr>
        </p:nvSpPr>
        <p:spPr/>
        <p:txBody>
          <a:bodyPr/>
          <a:lstStyle/>
          <a:p>
            <a:r>
              <a:rPr lang="en-GB" smtClean="0"/>
              <a:t>All resources at quaker.org.uk/teaching</a:t>
            </a:r>
            <a:endParaRPr lang="en-GB"/>
          </a:p>
        </p:txBody>
      </p:sp>
      <p:sp>
        <p:nvSpPr>
          <p:cNvPr id="4" name="Slide Number Placeholder 3"/>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10597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41435DD-06BE-4F83-A75B-C84D550EA552}"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399420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3BAD4D7-72BD-43C3-B378-D03C33C110F6}"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38101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24D6C1C2-9947-441B-9C7F-8E0FD7547F02}" type="datetime1">
              <a:rPr lang="en-GB" smtClean="0"/>
              <a:t>08/05/2019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2">
                    <a:lumMod val="75000"/>
                  </a:schemeClr>
                </a:solidFill>
                <a:latin typeface="Arial" panose="020B0604020202020204" pitchFamily="34" charset="0"/>
                <a:cs typeface="Arial" panose="020B0604020202020204" pitchFamily="34" charset="0"/>
              </a:defRPr>
            </a:lvl1pPr>
          </a:lstStyle>
          <a:p>
            <a:r>
              <a:rPr lang="en-US" smtClean="0"/>
              <a:t>All resources at quaker.org.uk/teaching</a:t>
            </a:r>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2000">
                <a:solidFill>
                  <a:schemeClr val="accent2"/>
                </a:solidFill>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a:p>
        </p:txBody>
      </p:sp>
      <p:pic>
        <p:nvPicPr>
          <p:cNvPr id="7" name="Picture 6"/>
          <p:cNvPicPr>
            <a:picLocks noChangeAspect="1"/>
          </p:cNvPicPr>
          <p:nvPr userDrawn="1"/>
        </p:nvPicPr>
        <p:blipFill>
          <a:blip r:embed="rId13"/>
          <a:stretch>
            <a:fillRect/>
          </a:stretch>
        </p:blipFill>
        <p:spPr>
          <a:xfrm>
            <a:off x="129876" y="100744"/>
            <a:ext cx="2429325" cy="178800"/>
          </a:xfrm>
          <a:prstGeom prst="rect">
            <a:avLst/>
          </a:prstGeom>
        </p:spPr>
      </p:pic>
      <p:sp>
        <p:nvSpPr>
          <p:cNvPr id="8" name="Rectángulo 4">
            <a:extLst>
              <a:ext uri="{FF2B5EF4-FFF2-40B4-BE49-F238E27FC236}">
                <a16:creationId xmlns:a16="http://schemas.microsoft.com/office/drawing/2014/main" id="{E422FF4E-F7B1-3D41-B89A-CE5EAEB4AA76}"/>
              </a:ext>
            </a:extLst>
          </p:cNvPr>
          <p:cNvSpPr/>
          <p:nvPr userDrawn="1"/>
        </p:nvSpPr>
        <p:spPr>
          <a:xfrm>
            <a:off x="0" y="0"/>
            <a:ext cx="12192000" cy="5118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Imagen 12">
            <a:extLst>
              <a:ext uri="{FF2B5EF4-FFF2-40B4-BE49-F238E27FC236}">
                <a16:creationId xmlns:a16="http://schemas.microsoft.com/office/drawing/2014/main" id="{CF993381-661A-1749-A408-7710E5ABC799}"/>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8604845" y="303692"/>
            <a:ext cx="3190207" cy="233993"/>
          </a:xfrm>
          <a:prstGeom prst="rect">
            <a:avLst/>
          </a:prstGeom>
        </p:spPr>
      </p:pic>
    </p:spTree>
    <p:extLst>
      <p:ext uri="{BB962C8B-B14F-4D97-AF65-F5344CB8AC3E}">
        <p14:creationId xmlns:p14="http://schemas.microsoft.com/office/powerpoint/2010/main" val="4041857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emf"/></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342075"/>
            <a:ext cx="9144000" cy="2387600"/>
          </a:xfrm>
        </p:spPr>
        <p:txBody>
          <a:bodyPr/>
          <a:lstStyle/>
          <a:p>
            <a:r>
              <a:rPr lang="en-US" b="1" dirty="0" smtClean="0">
                <a:solidFill>
                  <a:schemeClr val="accent2"/>
                </a:solidFill>
                <a:latin typeface="Arial" panose="020B0604020202020204" pitchFamily="34" charset="0"/>
                <a:cs typeface="Arial" panose="020B0604020202020204" pitchFamily="34" charset="0"/>
              </a:rPr>
              <a:t>First look</a:t>
            </a:r>
            <a:endParaRPr lang="en-GB" b="1" dirty="0">
              <a:solidFill>
                <a:schemeClr val="accent2"/>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lstStyle/>
          <a:p>
            <a:endParaRPr lang="en-GB" dirty="0"/>
          </a:p>
        </p:txBody>
      </p:sp>
      <p:sp>
        <p:nvSpPr>
          <p:cNvPr id="4" name="Slide Number Placeholder 3"/>
          <p:cNvSpPr>
            <a:spLocks noGrp="1"/>
          </p:cNvSpPr>
          <p:nvPr>
            <p:ph type="sldNum" sz="quarter" idx="12"/>
          </p:nvPr>
        </p:nvSpPr>
        <p:spPr/>
        <p:txBody>
          <a:bodyPr/>
          <a:lstStyle/>
          <a:p>
            <a:fld id="{669AABD4-C5BA-469A-BD78-76D2F53EFFB1}" type="slidenum">
              <a:rPr lang="en-GB" smtClean="0"/>
              <a:t>1</a:t>
            </a:fld>
            <a:endParaRPr lang="en-GB"/>
          </a:p>
        </p:txBody>
      </p:sp>
      <p:sp>
        <p:nvSpPr>
          <p:cNvPr id="6" name="Title 1"/>
          <p:cNvSpPr txBox="1">
            <a:spLocks/>
          </p:cNvSpPr>
          <p:nvPr/>
        </p:nvSpPr>
        <p:spPr>
          <a:xfrm>
            <a:off x="0" y="1350962"/>
            <a:ext cx="6908800" cy="4512562"/>
          </a:xfrm>
          <a:prstGeom prst="rect">
            <a:avLst/>
          </a:prstGeom>
          <a:solidFill>
            <a:schemeClr val="accent2"/>
          </a:solidFill>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Arial" panose="020B0604020202020204" pitchFamily="34" charset="0"/>
                <a:ea typeface="+mj-ea"/>
                <a:cs typeface="Arial" panose="020B0604020202020204" pitchFamily="34" charset="0"/>
              </a:defRPr>
            </a:lvl1pPr>
          </a:lstStyle>
          <a:p>
            <a:pPr marL="536575" algn="l"/>
            <a:r>
              <a:rPr lang="en-GB" sz="5400" b="1" dirty="0" smtClean="0">
                <a:solidFill>
                  <a:schemeClr val="bg1"/>
                </a:solidFill>
              </a:rPr>
              <a:t>First look:</a:t>
            </a:r>
            <a:r>
              <a:rPr lang="en-GB" sz="5400" dirty="0" smtClean="0">
                <a:solidFill>
                  <a:schemeClr val="bg1"/>
                </a:solidFill>
              </a:rPr>
              <a:t/>
            </a:r>
            <a:br>
              <a:rPr lang="en-GB" sz="5400" dirty="0" smtClean="0">
                <a:solidFill>
                  <a:schemeClr val="bg1"/>
                </a:solidFill>
              </a:rPr>
            </a:br>
            <a:r>
              <a:rPr lang="en-GB" sz="2400" dirty="0" smtClean="0">
                <a:solidFill>
                  <a:schemeClr val="bg1"/>
                </a:solidFill>
              </a:rPr>
              <a:t>First impressions of life for</a:t>
            </a:r>
          </a:p>
          <a:p>
            <a:pPr marL="536575" algn="l"/>
            <a:r>
              <a:rPr lang="en-GB" sz="2400" dirty="0" smtClean="0">
                <a:solidFill>
                  <a:schemeClr val="bg1"/>
                </a:solidFill>
              </a:rPr>
              <a:t>Palestinians and Israelis.</a:t>
            </a:r>
            <a:r>
              <a:rPr lang="en-GB" sz="3200" dirty="0" smtClean="0">
                <a:solidFill>
                  <a:schemeClr val="bg1"/>
                </a:solidFill>
              </a:rPr>
              <a:t/>
            </a:r>
            <a:br>
              <a:rPr lang="en-GB" sz="3200" dirty="0" smtClean="0">
                <a:solidFill>
                  <a:schemeClr val="bg1"/>
                </a:solidFill>
              </a:rPr>
            </a:br>
            <a:endParaRPr lang="en-GB" sz="3200" dirty="0">
              <a:solidFill>
                <a:schemeClr val="bg1"/>
              </a:solidFill>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859696" y="0"/>
            <a:ext cx="1218866" cy="1319152"/>
          </a:xfrm>
          <a:prstGeom prst="rect">
            <a:avLst/>
          </a:prstGeom>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6900" y="5125896"/>
            <a:ext cx="4337718" cy="449404"/>
          </a:xfrm>
          <a:prstGeom prst="rect">
            <a:avLst/>
          </a:prstGeom>
        </p:spPr>
      </p:pic>
      <p:sp>
        <p:nvSpPr>
          <p:cNvPr id="7" name="Title 1"/>
          <p:cNvSpPr txBox="1">
            <a:spLocks/>
          </p:cNvSpPr>
          <p:nvPr/>
        </p:nvSpPr>
        <p:spPr>
          <a:xfrm>
            <a:off x="6311900" y="1929956"/>
            <a:ext cx="596900" cy="3933568"/>
          </a:xfrm>
          <a:prstGeom prst="rect">
            <a:avLst/>
          </a:prstGeom>
          <a:solidFill>
            <a:schemeClr val="accent2"/>
          </a:solidFill>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Arial" panose="020B0604020202020204" pitchFamily="34" charset="0"/>
                <a:ea typeface="+mj-ea"/>
                <a:cs typeface="Arial" panose="020B0604020202020204" pitchFamily="34" charset="0"/>
              </a:defRPr>
            </a:lvl1pPr>
          </a:lstStyle>
          <a:p>
            <a:pPr marL="536575" algn="l"/>
            <a:r>
              <a:rPr lang="en-GB" sz="3200" dirty="0" smtClean="0">
                <a:solidFill>
                  <a:schemeClr val="bg1"/>
                </a:solidFill>
              </a:rPr>
              <a:t/>
            </a:r>
            <a:br>
              <a:rPr lang="en-GB" sz="3200" dirty="0" smtClean="0">
                <a:solidFill>
                  <a:schemeClr val="bg1"/>
                </a:solidFill>
              </a:rPr>
            </a:br>
            <a:endParaRPr lang="en-GB" sz="3200" dirty="0">
              <a:solidFill>
                <a:schemeClr val="bg1"/>
              </a:solidFill>
            </a:endParaRPr>
          </a:p>
        </p:txBody>
      </p:sp>
      <p:pic>
        <p:nvPicPr>
          <p:cNvPr id="5" name="Picture 4"/>
          <p:cNvPicPr>
            <a:picLocks noChangeAspect="1"/>
          </p:cNvPicPr>
          <p:nvPr/>
        </p:nvPicPr>
        <p:blipFill rotWithShape="1">
          <a:blip r:embed="rId4" cstate="email">
            <a:duotone>
              <a:schemeClr val="accent2">
                <a:shade val="45000"/>
                <a:satMod val="135000"/>
              </a:schemeClr>
              <a:prstClr val="white"/>
            </a:duotone>
            <a:extLst>
              <a:ext uri="{28A0092B-C50C-407E-A947-70E740481C1C}">
                <a14:useLocalDpi xmlns:a14="http://schemas.microsoft.com/office/drawing/2010/main"/>
              </a:ext>
            </a:extLst>
          </a:blip>
          <a:srcRect b="41775"/>
          <a:stretch/>
        </p:blipFill>
        <p:spPr>
          <a:xfrm>
            <a:off x="5802937" y="1929956"/>
            <a:ext cx="5615326" cy="2851339"/>
          </a:xfrm>
          <a:prstGeom prst="rect">
            <a:avLst/>
          </a:prstGeom>
        </p:spPr>
      </p:pic>
    </p:spTree>
    <p:extLst>
      <p:ext uri="{BB962C8B-B14F-4D97-AF65-F5344CB8AC3E}">
        <p14:creationId xmlns:p14="http://schemas.microsoft.com/office/powerpoint/2010/main" val="2832142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90832" y="680359"/>
            <a:ext cx="4634557" cy="2575834"/>
          </a:xfrm>
          <a:prstGeom prst="rect">
            <a:avLst/>
          </a:prstGeom>
        </p:spPr>
      </p:pic>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844143" y="2988832"/>
            <a:ext cx="4321531" cy="3869168"/>
          </a:xfrm>
          <a:prstGeom prst="rect">
            <a:avLst/>
          </a:prstGeom>
        </p:spPr>
      </p:pic>
      <p:pic>
        <p:nvPicPr>
          <p:cNvPr id="8" name="Content Placeholder 7"/>
          <p:cNvPicPr>
            <a:picLocks noGrp="1" noChangeAspect="1"/>
          </p:cNvPicPr>
          <p:nvPr>
            <p:ph idx="1"/>
          </p:nvPr>
        </p:nvPicPr>
        <p:blipFill>
          <a:blip r:embed="rId5" cstate="email">
            <a:extLst>
              <a:ext uri="{28A0092B-C50C-407E-A947-70E740481C1C}">
                <a14:useLocalDpi xmlns:a14="http://schemas.microsoft.com/office/drawing/2010/main"/>
              </a:ext>
            </a:extLst>
          </a:blip>
          <a:stretch>
            <a:fillRect/>
          </a:stretch>
        </p:blipFill>
        <p:spPr>
          <a:xfrm>
            <a:off x="590832" y="3390900"/>
            <a:ext cx="5094846" cy="3467100"/>
          </a:xfrm>
        </p:spPr>
      </p:pic>
      <p:sp>
        <p:nvSpPr>
          <p:cNvPr id="9" name="Slide Number Placeholder 8"/>
          <p:cNvSpPr>
            <a:spLocks noGrp="1"/>
          </p:cNvSpPr>
          <p:nvPr>
            <p:ph type="sldNum" sz="quarter" idx="12"/>
          </p:nvPr>
        </p:nvSpPr>
        <p:spPr/>
        <p:txBody>
          <a:bodyPr/>
          <a:lstStyle/>
          <a:p>
            <a:fld id="{669AABD4-C5BA-469A-BD78-76D2F53EFFB1}" type="slidenum">
              <a:rPr lang="en-GB" smtClean="0"/>
              <a:t>10</a:t>
            </a:fld>
            <a:endParaRPr lang="en-GB"/>
          </a:p>
        </p:txBody>
      </p:sp>
      <p:pic>
        <p:nvPicPr>
          <p:cNvPr id="10" name="Pictur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318790" y="680359"/>
            <a:ext cx="4425409" cy="5898241"/>
          </a:xfrm>
          <a:prstGeom prst="rect">
            <a:avLst/>
          </a:prstGeom>
        </p:spPr>
      </p:pic>
    </p:spTree>
    <p:extLst>
      <p:ext uri="{BB962C8B-B14F-4D97-AF65-F5344CB8AC3E}">
        <p14:creationId xmlns:p14="http://schemas.microsoft.com/office/powerpoint/2010/main" val="29759304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7" name="Slide Number Placeholder 6"/>
          <p:cNvSpPr>
            <a:spLocks noGrp="1"/>
          </p:cNvSpPr>
          <p:nvPr>
            <p:ph type="sldNum" sz="quarter" idx="12"/>
          </p:nvPr>
        </p:nvSpPr>
        <p:spPr/>
        <p:txBody>
          <a:bodyPr/>
          <a:lstStyle/>
          <a:p>
            <a:fld id="{669AABD4-C5BA-469A-BD78-76D2F53EFFB1}" type="slidenum">
              <a:rPr lang="en-GB" smtClean="0"/>
              <a:t>11</a:t>
            </a:fld>
            <a:endParaRPr lang="en-GB" dirty="0"/>
          </a:p>
        </p:txBody>
      </p:sp>
      <p:sp>
        <p:nvSpPr>
          <p:cNvPr id="8" name="Content Placeholder 7"/>
          <p:cNvSpPr>
            <a:spLocks noGrp="1"/>
          </p:cNvSpPr>
          <p:nvPr>
            <p:ph idx="1"/>
          </p:nvPr>
        </p:nvSpPr>
        <p:spPr/>
        <p:txBody>
          <a:bodyPr/>
          <a:lstStyle/>
          <a:p>
            <a:endParaRPr lang="en-GB" dirty="0"/>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485175"/>
            <a:ext cx="6621187" cy="4965890"/>
          </a:xfrm>
          <a:prstGeom prst="rect">
            <a:avLst/>
          </a:prstGeom>
        </p:spPr>
      </p:pic>
      <p:pic>
        <p:nvPicPr>
          <p:cNvPr id="2050" name="Picture 2" descr="Related imag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433719" y="653067"/>
            <a:ext cx="4584669" cy="275355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khan amar tyre school"/>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729625" y="3541558"/>
            <a:ext cx="5288763" cy="2909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69786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1" y="533400"/>
            <a:ext cx="9367023" cy="6324600"/>
          </a:xfrm>
        </p:spPr>
      </p:pic>
      <p:sp>
        <p:nvSpPr>
          <p:cNvPr id="5" name="Slide Number Placeholder 4"/>
          <p:cNvSpPr>
            <a:spLocks noGrp="1"/>
          </p:cNvSpPr>
          <p:nvPr>
            <p:ph type="sldNum" sz="quarter" idx="12"/>
          </p:nvPr>
        </p:nvSpPr>
        <p:spPr/>
        <p:txBody>
          <a:bodyPr/>
          <a:lstStyle/>
          <a:p>
            <a:fld id="{669AABD4-C5BA-469A-BD78-76D2F53EFFB1}" type="slidenum">
              <a:rPr lang="en-GB" smtClean="0"/>
              <a:t>12</a:t>
            </a:fld>
            <a:endParaRPr lang="en-GB"/>
          </a:p>
        </p:txBody>
      </p:sp>
    </p:spTree>
    <p:extLst>
      <p:ext uri="{BB962C8B-B14F-4D97-AF65-F5344CB8AC3E}">
        <p14:creationId xmlns:p14="http://schemas.microsoft.com/office/powerpoint/2010/main" val="22407178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515182"/>
            <a:ext cx="10165998" cy="6342818"/>
          </a:xfrm>
          <a:prstGeom prst="rect">
            <a:avLst/>
          </a:prstGeom>
        </p:spPr>
      </p:pic>
      <p:sp>
        <p:nvSpPr>
          <p:cNvPr id="7" name="Slide Number Placeholder 6"/>
          <p:cNvSpPr>
            <a:spLocks noGrp="1"/>
          </p:cNvSpPr>
          <p:nvPr>
            <p:ph type="sldNum" sz="quarter" idx="12"/>
          </p:nvPr>
        </p:nvSpPr>
        <p:spPr/>
        <p:txBody>
          <a:bodyPr/>
          <a:lstStyle/>
          <a:p>
            <a:fld id="{669AABD4-C5BA-469A-BD78-76D2F53EFFB1}" type="slidenum">
              <a:rPr lang="en-GB" smtClean="0"/>
              <a:t>13</a:t>
            </a:fld>
            <a:endParaRPr lang="en-GB"/>
          </a:p>
        </p:txBody>
      </p:sp>
    </p:spTree>
    <p:extLst>
      <p:ext uri="{BB962C8B-B14F-4D97-AF65-F5344CB8AC3E}">
        <p14:creationId xmlns:p14="http://schemas.microsoft.com/office/powerpoint/2010/main" val="5784627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2147191" y="618528"/>
            <a:ext cx="8457937" cy="5737822"/>
          </a:xfrm>
          <a:prstGeom prst="rect">
            <a:avLst/>
          </a:prstGeom>
        </p:spPr>
      </p:pic>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42756" y="797689"/>
            <a:ext cx="3937000" cy="2706914"/>
          </a:xfrm>
          <a:prstGeom prst="rect">
            <a:avLst/>
          </a:prstGeom>
        </p:spPr>
      </p:pic>
      <p:sp>
        <p:nvSpPr>
          <p:cNvPr id="2" name="Title 1"/>
          <p:cNvSpPr>
            <a:spLocks noGrp="1"/>
          </p:cNvSpPr>
          <p:nvPr>
            <p:ph type="title"/>
          </p:nvPr>
        </p:nvSpPr>
        <p:spPr/>
        <p:txBody>
          <a:bodyPr/>
          <a:lstStyle/>
          <a:p>
            <a:endParaRPr lang="en-GB" dirty="0"/>
          </a:p>
        </p:txBody>
      </p:sp>
      <p:pic>
        <p:nvPicPr>
          <p:cNvPr id="4" name="Content Placeholder 3"/>
          <p:cNvPicPr>
            <a:picLocks noGrp="1" noChangeAspect="1"/>
          </p:cNvPicPr>
          <p:nvPr>
            <p:ph idx="1"/>
          </p:nvPr>
        </p:nvPicPr>
        <p:blipFill rotWithShape="1">
          <a:blip r:embed="rId5" cstate="email">
            <a:extLst>
              <a:ext uri="{28A0092B-C50C-407E-A947-70E740481C1C}">
                <a14:useLocalDpi xmlns:a14="http://schemas.microsoft.com/office/drawing/2010/main"/>
              </a:ext>
            </a:extLst>
          </a:blip>
          <a:srcRect/>
          <a:stretch/>
        </p:blipFill>
        <p:spPr>
          <a:xfrm>
            <a:off x="118533" y="698500"/>
            <a:ext cx="5368651" cy="6159500"/>
          </a:xfrm>
        </p:spPr>
      </p:pic>
      <p:sp>
        <p:nvSpPr>
          <p:cNvPr id="6" name="Slide Number Placeholder 5"/>
          <p:cNvSpPr>
            <a:spLocks noGrp="1"/>
          </p:cNvSpPr>
          <p:nvPr>
            <p:ph type="sldNum" sz="quarter" idx="12"/>
          </p:nvPr>
        </p:nvSpPr>
        <p:spPr/>
        <p:txBody>
          <a:bodyPr/>
          <a:lstStyle/>
          <a:p>
            <a:fld id="{669AABD4-C5BA-469A-BD78-76D2F53EFFB1}" type="slidenum">
              <a:rPr lang="en-GB" smtClean="0"/>
              <a:t>14</a:t>
            </a:fld>
            <a:endParaRPr lang="en-GB"/>
          </a:p>
        </p:txBody>
      </p:sp>
      <p:pic>
        <p:nvPicPr>
          <p:cNvPr id="5" name="Picture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42756" y="3504603"/>
            <a:ext cx="3105150" cy="3105150"/>
          </a:xfrm>
          <a:prstGeom prst="rect">
            <a:avLst/>
          </a:prstGeom>
        </p:spPr>
      </p:pic>
    </p:spTree>
    <p:extLst>
      <p:ext uri="{BB962C8B-B14F-4D97-AF65-F5344CB8AC3E}">
        <p14:creationId xmlns:p14="http://schemas.microsoft.com/office/powerpoint/2010/main" val="20544776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3074" name="Picture 2" descr="Image may contain: 1 person, crowd and outdoo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669AABD4-C5BA-469A-BD78-76D2F53EFFB1}" type="slidenum">
              <a:rPr lang="en-GB" smtClean="0"/>
              <a:t>15</a:t>
            </a:fld>
            <a:endParaRPr lang="en-GB"/>
          </a:p>
        </p:txBody>
      </p:sp>
    </p:spTree>
    <p:extLst>
      <p:ext uri="{BB962C8B-B14F-4D97-AF65-F5344CB8AC3E}">
        <p14:creationId xmlns:p14="http://schemas.microsoft.com/office/powerpoint/2010/main" val="12278825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681878" y="508000"/>
            <a:ext cx="8523490" cy="6350000"/>
          </a:xfrm>
          <a:prstGeom prst="rect">
            <a:avLst/>
          </a:prstGeom>
        </p:spPr>
      </p:pic>
      <p:sp>
        <p:nvSpPr>
          <p:cNvPr id="5" name="Slide Number Placeholder 4"/>
          <p:cNvSpPr>
            <a:spLocks noGrp="1"/>
          </p:cNvSpPr>
          <p:nvPr>
            <p:ph type="sldNum" sz="quarter" idx="12"/>
          </p:nvPr>
        </p:nvSpPr>
        <p:spPr/>
        <p:txBody>
          <a:bodyPr/>
          <a:lstStyle/>
          <a:p>
            <a:fld id="{669AABD4-C5BA-469A-BD78-76D2F53EFFB1}" type="slidenum">
              <a:rPr lang="en-GB" smtClean="0"/>
              <a:t>16</a:t>
            </a:fld>
            <a:endParaRPr lang="en-GB"/>
          </a:p>
        </p:txBody>
      </p:sp>
    </p:spTree>
    <p:extLst>
      <p:ext uri="{BB962C8B-B14F-4D97-AF65-F5344CB8AC3E}">
        <p14:creationId xmlns:p14="http://schemas.microsoft.com/office/powerpoint/2010/main" val="30584791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117600" y="3135312"/>
            <a:ext cx="6618112" cy="3722688"/>
          </a:xfrm>
        </p:spPr>
      </p:pic>
      <p:sp>
        <p:nvSpPr>
          <p:cNvPr id="4" name="Slide Number Placeholder 3"/>
          <p:cNvSpPr>
            <a:spLocks noGrp="1"/>
          </p:cNvSpPr>
          <p:nvPr>
            <p:ph type="sldNum" sz="quarter" idx="12"/>
          </p:nvPr>
        </p:nvSpPr>
        <p:spPr/>
        <p:txBody>
          <a:bodyPr/>
          <a:lstStyle/>
          <a:p>
            <a:fld id="{669AABD4-C5BA-469A-BD78-76D2F53EFFB1}" type="slidenum">
              <a:rPr lang="en-GB" smtClean="0"/>
              <a:t>17</a:t>
            </a:fld>
            <a:endParaRPr lang="en-GB"/>
          </a:p>
        </p:txBody>
      </p:sp>
      <p:pic>
        <p:nvPicPr>
          <p:cNvPr id="6" name="Picture 5"/>
          <p:cNvPicPr>
            <a:picLocks noChangeAspect="1"/>
          </p:cNvPicPr>
          <p:nvPr/>
        </p:nvPicPr>
        <p:blipFill>
          <a:blip r:embed="rId4"/>
          <a:stretch>
            <a:fillRect/>
          </a:stretch>
        </p:blipFill>
        <p:spPr>
          <a:xfrm>
            <a:off x="-1" y="533162"/>
            <a:ext cx="4218075" cy="2806937"/>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58651" y="533163"/>
            <a:ext cx="3753647" cy="2816700"/>
          </a:xfrm>
          <a:prstGeom prst="rect">
            <a:avLst/>
          </a:prstGeom>
        </p:spPr>
      </p:pic>
      <p:pic>
        <p:nvPicPr>
          <p:cNvPr id="7" name="Picture 2" descr="https://upload.wikimedia.org/wikipedia/commons/thumb/0/04/Graffiti_of_Peace_in_Bethlehem_on_Apartheid_Wall_by_Street_Artist_Kis-Lev7.jpg/800px-Graffiti_of_Peace_in_Bethlehem_on_Apartheid_Wall_by_Street_Artist_Kis-Lev7.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79009" y="517524"/>
            <a:ext cx="4612991" cy="5645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84747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942184" y="667424"/>
            <a:ext cx="4493416" cy="5568275"/>
          </a:xfrm>
          <a:prstGeom prst="rect">
            <a:avLst/>
          </a:prstGeom>
        </p:spPr>
      </p:pic>
      <p:sp>
        <p:nvSpPr>
          <p:cNvPr id="2" name="Title 1"/>
          <p:cNvSpPr>
            <a:spLocks noGrp="1"/>
          </p:cNvSpPr>
          <p:nvPr>
            <p:ph type="title"/>
          </p:nvPr>
        </p:nvSpPr>
        <p:spPr>
          <a:xfrm>
            <a:off x="2622550" y="367667"/>
            <a:ext cx="10515600" cy="1325563"/>
          </a:xfrm>
        </p:spPr>
        <p:txBody>
          <a:bodyPr/>
          <a:lstStyle/>
          <a:p>
            <a:endParaRPr lang="en-GB" dirty="0"/>
          </a:p>
        </p:txBody>
      </p:sp>
      <p:pic>
        <p:nvPicPr>
          <p:cNvPr id="2050" name="Picture 2" descr="Image result for well site:https://eappi.org"/>
          <p:cNvPicPr>
            <a:picLocks noGrp="1" noChangeAspect="1" noChangeArrowheads="1"/>
          </p:cNvPicPr>
          <p:nvPr>
            <p:ph idx="1"/>
          </p:nvPr>
        </p:nvPicPr>
        <p:blipFill>
          <a:blip r:embed="rId4" cstate="email">
            <a:extLst>
              <a:ext uri="{28A0092B-C50C-407E-A947-70E740481C1C}">
                <a14:useLocalDpi xmlns:a14="http://schemas.microsoft.com/office/drawing/2010/main"/>
              </a:ext>
            </a:extLst>
          </a:blip>
          <a:srcRect/>
          <a:stretch>
            <a:fillRect/>
          </a:stretch>
        </p:blipFill>
        <p:spPr bwMode="auto">
          <a:xfrm>
            <a:off x="419100" y="3771401"/>
            <a:ext cx="4406900" cy="295007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5300" y="795386"/>
            <a:ext cx="4254500" cy="2848053"/>
          </a:xfrm>
          <a:prstGeom prst="rect">
            <a:avLst/>
          </a:prstGeom>
        </p:spPr>
      </p:pic>
      <p:pic>
        <p:nvPicPr>
          <p:cNvPr id="2052" name="Picture 4" descr="Image may contain: plant, outdoor, food and nature"/>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568315" y="1890605"/>
            <a:ext cx="6217920" cy="4147718"/>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669AABD4-C5BA-469A-BD78-76D2F53EFFB1}" type="slidenum">
              <a:rPr lang="en-GB" smtClean="0"/>
              <a:t>2</a:t>
            </a:fld>
            <a:endParaRPr lang="en-GB"/>
          </a:p>
        </p:txBody>
      </p:sp>
    </p:spTree>
    <p:extLst>
      <p:ext uri="{BB962C8B-B14F-4D97-AF65-F5344CB8AC3E}">
        <p14:creationId xmlns:p14="http://schemas.microsoft.com/office/powerpoint/2010/main" val="36850798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992346" y="1369630"/>
            <a:ext cx="8199653" cy="3677251"/>
          </a:xfrm>
          <a:prstGeom prst="rect">
            <a:avLst/>
          </a:prstGeom>
        </p:spPr>
      </p:pic>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0" y="508000"/>
            <a:ext cx="3571874" cy="6350000"/>
          </a:xfrm>
          <a:prstGeom prst="rect">
            <a:avLst/>
          </a:prstGeom>
        </p:spPr>
      </p:pic>
      <p:sp>
        <p:nvSpPr>
          <p:cNvPr id="7" name="Slide Number Placeholder 6"/>
          <p:cNvSpPr>
            <a:spLocks noGrp="1"/>
          </p:cNvSpPr>
          <p:nvPr>
            <p:ph type="sldNum" sz="quarter" idx="12"/>
          </p:nvPr>
        </p:nvSpPr>
        <p:spPr/>
        <p:txBody>
          <a:bodyPr/>
          <a:lstStyle/>
          <a:p>
            <a:fld id="{669AABD4-C5BA-469A-BD78-76D2F53EFFB1}" type="slidenum">
              <a:rPr lang="en-GB" smtClean="0"/>
              <a:t>3</a:t>
            </a:fld>
            <a:endParaRPr lang="en-GB"/>
          </a:p>
        </p:txBody>
      </p:sp>
      <p:pic>
        <p:nvPicPr>
          <p:cNvPr id="6146" name="Picture 2" descr="Image may contain: 3 people"/>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811639" y="1690688"/>
            <a:ext cx="8380361" cy="4446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0011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2147191" y="618528"/>
            <a:ext cx="8457937" cy="5737822"/>
          </a:xfrm>
          <a:prstGeom prst="rect">
            <a:avLst/>
          </a:prstGeom>
        </p:spPr>
      </p:pic>
      <p:sp>
        <p:nvSpPr>
          <p:cNvPr id="2" name="Title 1"/>
          <p:cNvSpPr>
            <a:spLocks noGrp="1"/>
          </p:cNvSpPr>
          <p:nvPr>
            <p:ph type="title"/>
          </p:nvPr>
        </p:nvSpPr>
        <p:spPr/>
        <p:txBody>
          <a:bodyPr/>
          <a:lstStyle/>
          <a:p>
            <a:endParaRPr lang="en-GB"/>
          </a:p>
        </p:txBody>
      </p:sp>
      <p:sp>
        <p:nvSpPr>
          <p:cNvPr id="8" name="Slide Number Placeholder 7"/>
          <p:cNvSpPr>
            <a:spLocks noGrp="1"/>
          </p:cNvSpPr>
          <p:nvPr>
            <p:ph type="sldNum" sz="quarter" idx="12"/>
          </p:nvPr>
        </p:nvSpPr>
        <p:spPr/>
        <p:txBody>
          <a:bodyPr/>
          <a:lstStyle/>
          <a:p>
            <a:fld id="{669AABD4-C5BA-469A-BD78-76D2F53EFFB1}" type="slidenum">
              <a:rPr lang="en-GB" smtClean="0"/>
              <a:t>4</a:t>
            </a:fld>
            <a:endParaRPr lang="en-GB"/>
          </a:p>
        </p:txBody>
      </p:sp>
      <p:pic>
        <p:nvPicPr>
          <p:cNvPr id="4098" name="Picture 2" descr="Image may contain: 5 people, people sitting, tree, outdoor and nature"/>
          <p:cNvPicPr>
            <a:picLocks noGrp="1" noChangeAspect="1" noChangeArrowheads="1"/>
          </p:cNvPicPr>
          <p:nvPr>
            <p:ph idx="1"/>
          </p:nvPr>
        </p:nvPicPr>
        <p:blipFill>
          <a:blip r:embed="rId4" cstate="email">
            <a:extLst>
              <a:ext uri="{28A0092B-C50C-407E-A947-70E740481C1C}">
                <a14:useLocalDpi xmlns:a14="http://schemas.microsoft.com/office/drawing/2010/main"/>
              </a:ext>
            </a:extLst>
          </a:blip>
          <a:srcRect/>
          <a:stretch>
            <a:fillRect/>
          </a:stretch>
        </p:blipFill>
        <p:spPr bwMode="auto">
          <a:xfrm>
            <a:off x="2318760" y="618528"/>
            <a:ext cx="5077381" cy="285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202225" y="3634247"/>
            <a:ext cx="3404015" cy="2929610"/>
          </a:xfrm>
          <a:prstGeom prst="rect">
            <a:avLst/>
          </a:prstGeom>
        </p:spPr>
      </p:pic>
      <p:pic>
        <p:nvPicPr>
          <p:cNvPr id="4100" name="Picture 4" descr="Image may contain: 3 people, outdoo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318760" y="3616142"/>
            <a:ext cx="3777240" cy="2965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661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147191" y="618528"/>
            <a:ext cx="8457937" cy="5737822"/>
          </a:xfrm>
          <a:prstGeom prst="rect">
            <a:avLst/>
          </a:prstGeom>
        </p:spPr>
      </p:pic>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rotWithShape="1">
          <a:blip r:embed="rId4" cstate="email">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rcRect/>
          <a:stretch/>
        </p:blipFill>
        <p:spPr>
          <a:xfrm>
            <a:off x="1016000" y="697168"/>
            <a:ext cx="7154333" cy="5841744"/>
          </a:xfrm>
        </p:spPr>
      </p:pic>
      <p:sp>
        <p:nvSpPr>
          <p:cNvPr id="5" name="Slide Number Placeholder 4"/>
          <p:cNvSpPr>
            <a:spLocks noGrp="1"/>
          </p:cNvSpPr>
          <p:nvPr>
            <p:ph type="sldNum" sz="quarter" idx="12"/>
          </p:nvPr>
        </p:nvSpPr>
        <p:spPr/>
        <p:txBody>
          <a:bodyPr/>
          <a:lstStyle/>
          <a:p>
            <a:fld id="{669AABD4-C5BA-469A-BD78-76D2F53EFFB1}" type="slidenum">
              <a:rPr lang="en-GB" smtClean="0"/>
              <a:t>5</a:t>
            </a:fld>
            <a:endParaRPr lang="en-GB"/>
          </a:p>
        </p:txBody>
      </p:sp>
    </p:spTree>
    <p:extLst>
      <p:ext uri="{BB962C8B-B14F-4D97-AF65-F5344CB8AC3E}">
        <p14:creationId xmlns:p14="http://schemas.microsoft.com/office/powerpoint/2010/main" val="1187713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6223000" y="618528"/>
            <a:ext cx="4382128" cy="5737822"/>
          </a:xfrm>
          <a:prstGeom prst="rect">
            <a:avLst/>
          </a:prstGeom>
        </p:spPr>
      </p:pic>
      <p:sp>
        <p:nvSpPr>
          <p:cNvPr id="2" name="Title 1"/>
          <p:cNvSpPr>
            <a:spLocks noGrp="1"/>
          </p:cNvSpPr>
          <p:nvPr>
            <p:ph type="title"/>
          </p:nvPr>
        </p:nvSpPr>
        <p:spPr/>
        <p:txBody>
          <a:bodyPr/>
          <a:lstStyle/>
          <a:p>
            <a:endParaRPr lang="en-GB"/>
          </a:p>
        </p:txBody>
      </p:sp>
      <p:pic>
        <p:nvPicPr>
          <p:cNvPr id="6" name="Content Placeholder 5"/>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0" y="508000"/>
            <a:ext cx="5515344" cy="6350000"/>
          </a:xfrm>
        </p:spPr>
      </p:pic>
      <p:sp>
        <p:nvSpPr>
          <p:cNvPr id="7" name="Slide Number Placeholder 6"/>
          <p:cNvSpPr>
            <a:spLocks noGrp="1"/>
          </p:cNvSpPr>
          <p:nvPr>
            <p:ph type="sldNum" sz="quarter" idx="12"/>
          </p:nvPr>
        </p:nvSpPr>
        <p:spPr/>
        <p:txBody>
          <a:bodyPr/>
          <a:lstStyle/>
          <a:p>
            <a:fld id="{669AABD4-C5BA-469A-BD78-76D2F53EFFB1}" type="slidenum">
              <a:rPr lang="en-GB" smtClean="0"/>
              <a:t>6</a:t>
            </a:fld>
            <a:endParaRPr lang="en-GB"/>
          </a:p>
        </p:txBody>
      </p:sp>
      <p:pic>
        <p:nvPicPr>
          <p:cNvPr id="8" name="Picture 7"/>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956572" y="1020712"/>
            <a:ext cx="4060323" cy="2147728"/>
          </a:xfrm>
          <a:prstGeom prst="rect">
            <a:avLst/>
          </a:prstGeom>
        </p:spPr>
      </p:pic>
      <p:pic>
        <p:nvPicPr>
          <p:cNvPr id="9" name="Picture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56572" y="3378892"/>
            <a:ext cx="4178028" cy="3132131"/>
          </a:xfrm>
          <a:prstGeom prst="rect">
            <a:avLst/>
          </a:prstGeom>
        </p:spPr>
      </p:pic>
    </p:spTree>
    <p:extLst>
      <p:ext uri="{BB962C8B-B14F-4D97-AF65-F5344CB8AC3E}">
        <p14:creationId xmlns:p14="http://schemas.microsoft.com/office/powerpoint/2010/main" val="2226192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459975" y="1176273"/>
            <a:ext cx="6368231" cy="4377518"/>
          </a:xfrm>
        </p:spPr>
      </p:pic>
      <p:sp>
        <p:nvSpPr>
          <p:cNvPr id="5" name="Slide Number Placeholder 4"/>
          <p:cNvSpPr>
            <a:spLocks noGrp="1"/>
          </p:cNvSpPr>
          <p:nvPr>
            <p:ph type="sldNum" sz="quarter" idx="12"/>
          </p:nvPr>
        </p:nvSpPr>
        <p:spPr/>
        <p:txBody>
          <a:bodyPr/>
          <a:lstStyle/>
          <a:p>
            <a:fld id="{669AABD4-C5BA-469A-BD78-76D2F53EFFB1}" type="slidenum">
              <a:rPr lang="en-GB" smtClean="0"/>
              <a:t>7</a:t>
            </a:fld>
            <a:endParaRPr lang="en-GB"/>
          </a:p>
        </p:txBody>
      </p:sp>
      <p:pic>
        <p:nvPicPr>
          <p:cNvPr id="6" name="Picture 2" descr="R Viney-Wood - Girls asking why they can't get to As Sawiya school - 03121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433130"/>
            <a:ext cx="5459975" cy="4094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1193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Slide Number Placeholder 3"/>
          <p:cNvSpPr>
            <a:spLocks noGrp="1"/>
          </p:cNvSpPr>
          <p:nvPr>
            <p:ph type="sldNum" sz="quarter" idx="12"/>
          </p:nvPr>
        </p:nvSpPr>
        <p:spPr/>
        <p:txBody>
          <a:bodyPr/>
          <a:lstStyle/>
          <a:p>
            <a:fld id="{669AABD4-C5BA-469A-BD78-76D2F53EFFB1}" type="slidenum">
              <a:rPr lang="en-GB" smtClean="0"/>
              <a:t>8</a:t>
            </a:fld>
            <a:endParaRPr lang="en-GB"/>
          </a:p>
        </p:txBody>
      </p:sp>
      <p:pic>
        <p:nvPicPr>
          <p:cNvPr id="1026" name="Picture 2" descr="Hamas militants preparing to launch deceptively festive looking Qassam rocket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09046" y="854871"/>
            <a:ext cx="7282954" cy="52966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upload.wikimedia.org/wikipedia/commons/1/10/Operation_Protective_Edge_%2814665449614%29.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0" y="850900"/>
            <a:ext cx="4667250" cy="600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1106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Slide Number Placeholder 3"/>
          <p:cNvSpPr>
            <a:spLocks noGrp="1"/>
          </p:cNvSpPr>
          <p:nvPr>
            <p:ph type="sldNum" sz="quarter" idx="12"/>
          </p:nvPr>
        </p:nvSpPr>
        <p:spPr/>
        <p:txBody>
          <a:bodyPr/>
          <a:lstStyle/>
          <a:p>
            <a:fld id="{669AABD4-C5BA-469A-BD78-76D2F53EFFB1}" type="slidenum">
              <a:rPr lang="en-GB" smtClean="0"/>
              <a:t>9</a:t>
            </a:fld>
            <a:endParaRPr lang="en-GB"/>
          </a:p>
        </p:txBody>
      </p:sp>
      <p:pic>
        <p:nvPicPr>
          <p:cNvPr id="7170" name="Picture 2" descr="Image result for demolition site:https://eyewitnessblogs.com/"/>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 y="1316736"/>
            <a:ext cx="5763675" cy="454761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6132932" y="1316736"/>
            <a:ext cx="6059068" cy="4547616"/>
          </a:xfrm>
          <a:prstGeom prst="rect">
            <a:avLst/>
          </a:prstGeom>
        </p:spPr>
      </p:pic>
    </p:spTree>
    <p:extLst>
      <p:ext uri="{BB962C8B-B14F-4D97-AF65-F5344CB8AC3E}">
        <p14:creationId xmlns:p14="http://schemas.microsoft.com/office/powerpoint/2010/main" val="42558678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1. Journaling Razor Wire and olive branchesrazor write template" id="{9D3FA1F7-59CD-4EB5-A787-2C83279A49C3}" vid="{DC2161ED-C2BA-4FDE-AC33-85B6E60FF6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273</TotalTime>
  <Words>696</Words>
  <Application>Microsoft Office PowerPoint</Application>
  <PresentationFormat>Widescreen</PresentationFormat>
  <Paragraphs>92</Paragraphs>
  <Slides>17</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First look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Ellis Brooks</dc:creator>
  <cp:lastModifiedBy>Ellis Brooks</cp:lastModifiedBy>
  <cp:revision>22</cp:revision>
  <dcterms:created xsi:type="dcterms:W3CDTF">2019-02-04T16:16:14Z</dcterms:created>
  <dcterms:modified xsi:type="dcterms:W3CDTF">2019-05-08T08:47:58Z</dcterms:modified>
</cp:coreProperties>
</file>