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259" r:id="rId4"/>
    <p:sldId id="271" r:id="rId5"/>
    <p:sldId id="261" r:id="rId6"/>
    <p:sldId id="263" r:id="rId7"/>
    <p:sldId id="264" r:id="rId8"/>
    <p:sldId id="274" r:id="rId9"/>
    <p:sldId id="273" r:id="rId10"/>
    <p:sldId id="269" r:id="rId11"/>
    <p:sldId id="270" r:id="rId12"/>
    <p:sldId id="267" r:id="rId13"/>
    <p:sldId id="272" r:id="rId14"/>
    <p:sldId id="266"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B47"/>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884" autoAdjust="0"/>
  </p:normalViewPr>
  <p:slideViewPr>
    <p:cSldViewPr>
      <p:cViewPr varScale="1">
        <p:scale>
          <a:sx n="109" d="100"/>
          <a:sy n="109" d="100"/>
        </p:scale>
        <p:origin x="18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F366A141-CB3A-4C0E-B4FE-6F008032B4CC}" type="datetimeFigureOut">
              <a:rPr lang="en-GB"/>
              <a:pPr>
                <a:defRPr/>
              </a:pPr>
              <a:t>08/05/2019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17326B28-1307-45A6-B3F0-7AC6DE62BBAD}"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9100DB-5A0A-4005-BC55-3BBC8ADE39B3}" type="slidenum">
              <a:rPr lang="en-GB" altLang="en-US" smtClean="0"/>
              <a:pPr/>
              <a:t>1</a:t>
            </a:fld>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What does a wall represent to you?</a:t>
            </a:r>
            <a:endParaRPr lang="en-GB" alt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845026E-80C0-43DC-96BC-8C97399382D3}" type="slidenum">
              <a:rPr lang="en-GB" altLang="en-US" smtClean="0"/>
              <a:pPr/>
              <a:t>2</a:t>
            </a:fld>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Click 1: muskoxen a large, strong animals</a:t>
            </a:r>
          </a:p>
          <a:p>
            <a:r>
              <a:rPr lang="en-GB" altLang="en-US" smtClean="0"/>
              <a:t>Click 2: But their young are small and vulnerable</a:t>
            </a:r>
          </a:p>
          <a:p>
            <a:r>
              <a:rPr lang="en-GB" altLang="en-US" smtClean="0"/>
              <a:t>Click 3: Predators like wolves try to catch the calves alone</a:t>
            </a:r>
          </a:p>
          <a:p>
            <a:r>
              <a:rPr lang="en-GB" altLang="en-US" smtClean="0"/>
              <a:t>Click4: but the adults screen them, so that they are safe.</a:t>
            </a:r>
          </a:p>
          <a:p>
            <a:endParaRPr lang="en-GB" alt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4B8E813-8A19-4D45-B64D-C45460215B95}" type="slidenum">
              <a:rPr lang="en-GB" altLang="en-US" smtClean="0"/>
              <a:pPr/>
              <a:t>3</a:t>
            </a:fld>
            <a:endParaRPr lang="en-GB"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48C269-9085-4023-999C-93AE24C06684}" type="slidenum">
              <a:rPr lang="en-GB" altLang="en-US" smtClean="0"/>
              <a:pPr/>
              <a:t>12</a:t>
            </a:fld>
            <a:endParaRPr lang="en-GB"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cstate="email">
            <a:extLst>
              <a:ext uri="{28A0092B-C50C-407E-A947-70E740481C1C}">
                <a14:useLocalDpi xmlns:a14="http://schemas.microsoft.com/office/drawing/2010/main" val="0"/>
              </a:ext>
            </a:extLst>
          </a:blip>
          <a:srcRect b="5392"/>
          <a:stretch>
            <a:fillRect/>
          </a:stretch>
        </p:blipFill>
        <p:spPr bwMode="auto">
          <a:xfrm>
            <a:off x="-3048000" y="1588"/>
            <a:ext cx="1219200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5" name="Date Placeholder 3"/>
          <p:cNvSpPr>
            <a:spLocks noGrp="1"/>
          </p:cNvSpPr>
          <p:nvPr>
            <p:ph type="dt" sz="half" idx="10"/>
          </p:nvPr>
        </p:nvSpPr>
        <p:spPr/>
        <p:txBody>
          <a:bodyPr/>
          <a:lstStyle>
            <a:lvl1pPr>
              <a:defRPr/>
            </a:lvl1pPr>
          </a:lstStyle>
          <a:p>
            <a:pPr>
              <a:defRPr/>
            </a:pPr>
            <a:fld id="{E7D7A5B0-F8F6-4147-9B11-7F143E9386F2}" type="datetimeFigureOut">
              <a:rPr lang="en-GB"/>
              <a:pPr>
                <a:defRPr/>
              </a:pPr>
              <a:t>08/05/2019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DCF8F752-DEFD-488B-88C3-0403A8B1E596}" type="slidenum">
              <a:rPr lang="en-GB" altLang="en-US"/>
              <a:pPr>
                <a:defRPr/>
              </a:pPr>
              <a:t>‹#›</a:t>
            </a:fld>
            <a:endParaRPr lang="en-GB" altLang="en-US"/>
          </a:p>
        </p:txBody>
      </p:sp>
    </p:spTree>
    <p:extLst>
      <p:ext uri="{BB962C8B-B14F-4D97-AF65-F5344CB8AC3E}">
        <p14:creationId xmlns:p14="http://schemas.microsoft.com/office/powerpoint/2010/main" val="2802553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BFB78151-6E57-431A-A485-0F704933C1F0}" type="datetimeFigureOut">
              <a:rPr lang="en-GB"/>
              <a:pPr>
                <a:defRPr/>
              </a:pPr>
              <a:t>08/05/2019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B632349-812C-4F95-9F78-2951B304B36D}" type="slidenum">
              <a:rPr lang="en-GB" altLang="en-US"/>
              <a:pPr>
                <a:defRPr/>
              </a:pPr>
              <a:t>‹#›</a:t>
            </a:fld>
            <a:endParaRPr lang="en-GB" altLang="en-US"/>
          </a:p>
        </p:txBody>
      </p:sp>
    </p:spTree>
    <p:extLst>
      <p:ext uri="{BB962C8B-B14F-4D97-AF65-F5344CB8AC3E}">
        <p14:creationId xmlns:p14="http://schemas.microsoft.com/office/powerpoint/2010/main" val="4196519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BE60884-833D-41F3-8CA5-F665B02D0A3C}" type="datetimeFigureOut">
              <a:rPr lang="en-GB"/>
              <a:pPr>
                <a:defRPr/>
              </a:pPr>
              <a:t>08/05/2019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1D02E7F-91BF-4C15-9A2E-90110F7FB66E}" type="slidenum">
              <a:rPr lang="en-GB" altLang="en-US"/>
              <a:pPr>
                <a:defRPr/>
              </a:pPr>
              <a:t>‹#›</a:t>
            </a:fld>
            <a:endParaRPr lang="en-GB" altLang="en-US"/>
          </a:p>
        </p:txBody>
      </p:sp>
    </p:spTree>
    <p:extLst>
      <p:ext uri="{BB962C8B-B14F-4D97-AF65-F5344CB8AC3E}">
        <p14:creationId xmlns:p14="http://schemas.microsoft.com/office/powerpoint/2010/main" val="1154330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cstate="email">
            <a:extLst>
              <a:ext uri="{28A0092B-C50C-407E-A947-70E740481C1C}">
                <a14:useLocalDpi xmlns:a14="http://schemas.microsoft.com/office/drawing/2010/main" val="0"/>
              </a:ext>
            </a:extLst>
          </a:blip>
          <a:srcRect b="5392"/>
          <a:stretch>
            <a:fillRect/>
          </a:stretch>
        </p:blipFill>
        <p:spPr bwMode="auto">
          <a:xfrm>
            <a:off x="-3048000" y="-20638"/>
            <a:ext cx="121920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48FE6C7D-C3E2-4D5A-8715-918600BB9BA2}" type="datetimeFigureOut">
              <a:rPr lang="en-GB"/>
              <a:pPr>
                <a:defRPr/>
              </a:pPr>
              <a:t>08/05/2019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654FA650-1E4E-40C0-8D80-81DF07CCA5EC}" type="slidenum">
              <a:rPr lang="en-GB" altLang="en-US"/>
              <a:pPr>
                <a:defRPr/>
              </a:pPr>
              <a:t>‹#›</a:t>
            </a:fld>
            <a:endParaRPr lang="en-GB" altLang="en-US"/>
          </a:p>
        </p:txBody>
      </p:sp>
    </p:spTree>
    <p:extLst>
      <p:ext uri="{BB962C8B-B14F-4D97-AF65-F5344CB8AC3E}">
        <p14:creationId xmlns:p14="http://schemas.microsoft.com/office/powerpoint/2010/main" val="355680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386173D-B703-4C68-998F-42F50D4F2554}" type="datetimeFigureOut">
              <a:rPr lang="en-GB"/>
              <a:pPr>
                <a:defRPr/>
              </a:pPr>
              <a:t>08/05/2019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A27908B-9129-46B2-9AD2-518C2A760727}" type="slidenum">
              <a:rPr lang="en-GB" altLang="en-US"/>
              <a:pPr>
                <a:defRPr/>
              </a:pPr>
              <a:t>‹#›</a:t>
            </a:fld>
            <a:endParaRPr lang="en-GB" altLang="en-US"/>
          </a:p>
        </p:txBody>
      </p:sp>
    </p:spTree>
    <p:extLst>
      <p:ext uri="{BB962C8B-B14F-4D97-AF65-F5344CB8AC3E}">
        <p14:creationId xmlns:p14="http://schemas.microsoft.com/office/powerpoint/2010/main" val="3501268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B8746FF7-D73B-4370-80C8-48C4ED7E63A3}" type="datetimeFigureOut">
              <a:rPr lang="en-GB"/>
              <a:pPr>
                <a:defRPr/>
              </a:pPr>
              <a:t>08/05/2019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47392F4C-F769-4809-BE9D-715FCD893532}" type="slidenum">
              <a:rPr lang="en-GB" altLang="en-US"/>
              <a:pPr>
                <a:defRPr/>
              </a:pPr>
              <a:t>‹#›</a:t>
            </a:fld>
            <a:endParaRPr lang="en-GB" altLang="en-US"/>
          </a:p>
        </p:txBody>
      </p:sp>
    </p:spTree>
    <p:extLst>
      <p:ext uri="{BB962C8B-B14F-4D97-AF65-F5344CB8AC3E}">
        <p14:creationId xmlns:p14="http://schemas.microsoft.com/office/powerpoint/2010/main" val="2223184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86F37882-BCD5-4AF9-AB9A-804632A6749F}" type="datetimeFigureOut">
              <a:rPr lang="en-GB"/>
              <a:pPr>
                <a:defRPr/>
              </a:pPr>
              <a:t>08/05/2019</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0292B631-6933-4F97-8FB6-4D9487290C27}" type="slidenum">
              <a:rPr lang="en-GB" altLang="en-US"/>
              <a:pPr>
                <a:defRPr/>
              </a:pPr>
              <a:t>‹#›</a:t>
            </a:fld>
            <a:endParaRPr lang="en-GB" altLang="en-US"/>
          </a:p>
        </p:txBody>
      </p:sp>
    </p:spTree>
    <p:extLst>
      <p:ext uri="{BB962C8B-B14F-4D97-AF65-F5344CB8AC3E}">
        <p14:creationId xmlns:p14="http://schemas.microsoft.com/office/powerpoint/2010/main" val="1594667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C0F1524-AE48-4A7B-A86D-D8B18A0904B1}" type="datetimeFigureOut">
              <a:rPr lang="en-GB"/>
              <a:pPr>
                <a:defRPr/>
              </a:pPr>
              <a:t>08/05/2019</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76E01F1D-BB1C-410A-9F7C-F57D1DB9D081}" type="slidenum">
              <a:rPr lang="en-GB" altLang="en-US"/>
              <a:pPr>
                <a:defRPr/>
              </a:pPr>
              <a:t>‹#›</a:t>
            </a:fld>
            <a:endParaRPr lang="en-GB" altLang="en-US"/>
          </a:p>
        </p:txBody>
      </p:sp>
    </p:spTree>
    <p:extLst>
      <p:ext uri="{BB962C8B-B14F-4D97-AF65-F5344CB8AC3E}">
        <p14:creationId xmlns:p14="http://schemas.microsoft.com/office/powerpoint/2010/main" val="511218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6B5026-0081-4367-A1D1-38B3C60CB22A}" type="datetimeFigureOut">
              <a:rPr lang="en-GB"/>
              <a:pPr>
                <a:defRPr/>
              </a:pPr>
              <a:t>08/05/2019</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0ED3360B-377B-4658-BEA5-35C9802B0B07}" type="slidenum">
              <a:rPr lang="en-GB" altLang="en-US"/>
              <a:pPr>
                <a:defRPr/>
              </a:pPr>
              <a:t>‹#›</a:t>
            </a:fld>
            <a:endParaRPr lang="en-GB" altLang="en-US"/>
          </a:p>
        </p:txBody>
      </p:sp>
    </p:spTree>
    <p:extLst>
      <p:ext uri="{BB962C8B-B14F-4D97-AF65-F5344CB8AC3E}">
        <p14:creationId xmlns:p14="http://schemas.microsoft.com/office/powerpoint/2010/main" val="2127980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EFD2BF8-3295-49B6-AA28-CF5194D5E653}" type="datetimeFigureOut">
              <a:rPr lang="en-GB"/>
              <a:pPr>
                <a:defRPr/>
              </a:pPr>
              <a:t>08/05/2019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DB93877-80E2-4E42-8758-88B43A2D5038}" type="slidenum">
              <a:rPr lang="en-GB" altLang="en-US"/>
              <a:pPr>
                <a:defRPr/>
              </a:pPr>
              <a:t>‹#›</a:t>
            </a:fld>
            <a:endParaRPr lang="en-GB" altLang="en-US"/>
          </a:p>
        </p:txBody>
      </p:sp>
    </p:spTree>
    <p:extLst>
      <p:ext uri="{BB962C8B-B14F-4D97-AF65-F5344CB8AC3E}">
        <p14:creationId xmlns:p14="http://schemas.microsoft.com/office/powerpoint/2010/main" val="3266973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6883F73-27CB-4618-88C7-2CEAEFFAC548}" type="datetimeFigureOut">
              <a:rPr lang="en-GB"/>
              <a:pPr>
                <a:defRPr/>
              </a:pPr>
              <a:t>08/05/2019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98DDF241-C21C-416F-91C9-CDAF9D8B9322}" type="slidenum">
              <a:rPr lang="en-GB" altLang="en-US"/>
              <a:pPr>
                <a:defRPr/>
              </a:pPr>
              <a:t>‹#›</a:t>
            </a:fld>
            <a:endParaRPr lang="en-GB" altLang="en-US"/>
          </a:p>
        </p:txBody>
      </p:sp>
    </p:spTree>
    <p:extLst>
      <p:ext uri="{BB962C8B-B14F-4D97-AF65-F5344CB8AC3E}">
        <p14:creationId xmlns:p14="http://schemas.microsoft.com/office/powerpoint/2010/main" val="399963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E9816C5A-2AC9-4BA7-8ACD-4212B1ED8678}" type="datetimeFigureOut">
              <a:rPr lang="en-GB"/>
              <a:pPr>
                <a:defRPr/>
              </a:pPr>
              <a:t>08/05/2019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E3755825-DA1D-4808-80A4-0CF7E1CB6339}"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youtu.be/7gCTpY3IefI"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https://eappitest.files.wordpress.com/2018/11/bir-ouna-blog-image-2-2.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10260013" cy="823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6" descr="walls animation"/>
          <p:cNvPicPr>
            <a:picLocks noChangeAspect="1" noChangeArrowheads="1" noCrop="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836275" y="1557338"/>
            <a:ext cx="468947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3"/>
          <p:cNvPicPr>
            <a:picLocks noChangeAspect="1"/>
          </p:cNvPicPr>
          <p:nvPr/>
        </p:nvPicPr>
        <p:blipFill>
          <a:blip r:embed="rId5" cstate="email">
            <a:extLst>
              <a:ext uri="{28A0092B-C50C-407E-A947-70E740481C1C}">
                <a14:useLocalDpi xmlns:a14="http://schemas.microsoft.com/office/drawing/2010/main" val="0"/>
              </a:ext>
            </a:extLst>
          </a:blip>
          <a:srcRect b="5392"/>
          <a:stretch>
            <a:fillRect/>
          </a:stretch>
        </p:blipFill>
        <p:spPr bwMode="auto">
          <a:xfrm>
            <a:off x="-1931988" y="0"/>
            <a:ext cx="12192001"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4">
            <a:extLst>
              <a:ext uri="{FF2B5EF4-FFF2-40B4-BE49-F238E27FC236}">
                <a16:creationId xmlns:a16="http://schemas.microsoft.com/office/drawing/2014/main" id="{752AFA30-6A3F-ED4D-A97D-EBC959DA2B60}"/>
              </a:ext>
            </a:extLst>
          </p:cNvPr>
          <p:cNvSpPr/>
          <p:nvPr/>
        </p:nvSpPr>
        <p:spPr>
          <a:xfrm>
            <a:off x="0" y="2505075"/>
            <a:ext cx="6207125" cy="3663950"/>
          </a:xfrm>
          <a:prstGeom prst="rect">
            <a:avLst/>
          </a:prstGeom>
          <a:solidFill>
            <a:srgbClr val="EF8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pic>
        <p:nvPicPr>
          <p:cNvPr id="5126" name="Imagen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22263" y="5721350"/>
            <a:ext cx="23590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ubtítulo 15">
            <a:extLst>
              <a:ext uri="{FF2B5EF4-FFF2-40B4-BE49-F238E27FC236}">
                <a16:creationId xmlns:a16="http://schemas.microsoft.com/office/drawing/2014/main" id="{4BFE9A4D-D987-F340-99F8-5E08AE1EC3A2}"/>
              </a:ext>
            </a:extLst>
          </p:cNvPr>
          <p:cNvSpPr txBox="1">
            <a:spLocks/>
          </p:cNvSpPr>
          <p:nvPr/>
        </p:nvSpPr>
        <p:spPr>
          <a:xfrm>
            <a:off x="250825" y="2844800"/>
            <a:ext cx="5703888" cy="1716088"/>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s-ES" sz="6000" b="1" dirty="0" smtClean="0">
                <a:solidFill>
                  <a:schemeClr val="bg1"/>
                </a:solidFill>
                <a:latin typeface="Arial" panose="020B0604020202020204" pitchFamily="34" charset="0"/>
                <a:cs typeface="Arial" panose="020B0604020202020204" pitchFamily="34" charset="0"/>
              </a:rPr>
              <a:t>“The Wall”: A </a:t>
            </a:r>
            <a:r>
              <a:rPr lang="es-ES" sz="6000" b="1" dirty="0" err="1" smtClean="0">
                <a:solidFill>
                  <a:schemeClr val="bg1"/>
                </a:solidFill>
                <a:latin typeface="Arial" panose="020B0604020202020204" pitchFamily="34" charset="0"/>
                <a:cs typeface="Arial" panose="020B0604020202020204" pitchFamily="34" charset="0"/>
              </a:rPr>
              <a:t>barrier</a:t>
            </a:r>
            <a:r>
              <a:rPr lang="es-ES" sz="6000" b="1" dirty="0" smtClean="0">
                <a:solidFill>
                  <a:schemeClr val="bg1"/>
                </a:solidFill>
                <a:latin typeface="Arial" panose="020B0604020202020204" pitchFamily="34" charset="0"/>
                <a:cs typeface="Arial" panose="020B0604020202020204" pitchFamily="34" charset="0"/>
              </a:rPr>
              <a:t> to Peace?</a:t>
            </a:r>
            <a:endParaRPr lang="es-ES" sz="6000" b="1" dirty="0">
              <a:solidFill>
                <a:schemeClr val="bg1"/>
              </a:solidFill>
              <a:latin typeface="Arial" panose="020B0604020202020204" pitchFamily="34" charset="0"/>
              <a:cs typeface="Arial" panose="020B0604020202020204" pitchFamily="34" charset="0"/>
            </a:endParaRPr>
          </a:p>
        </p:txBody>
      </p:sp>
      <p:sp>
        <p:nvSpPr>
          <p:cNvPr id="5128" name="Subtítulo 15"/>
          <p:cNvSpPr txBox="1">
            <a:spLocks/>
          </p:cNvSpPr>
          <p:nvPr/>
        </p:nvSpPr>
        <p:spPr bwMode="auto">
          <a:xfrm>
            <a:off x="250825" y="4560888"/>
            <a:ext cx="570388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a:spcBef>
                <a:spcPct val="20000"/>
              </a:spcBef>
              <a:buFont typeface="Arial" panose="020B0604020202020204" pitchFamily="34" charset="0"/>
              <a:buChar char="•"/>
              <a:defRPr sz="2400">
                <a:solidFill>
                  <a:schemeClr val="tx1"/>
                </a:solidFill>
                <a:latin typeface="Calibri" panose="020F0502020204030204" pitchFamily="34" charset="0"/>
              </a:defRPr>
            </a:lvl3pPr>
            <a:lvl4pPr>
              <a:spcBef>
                <a:spcPct val="20000"/>
              </a:spcBef>
              <a:buFont typeface="Arial" panose="020B0604020202020204" pitchFamily="34" charset="0"/>
              <a:buChar char="–"/>
              <a:defRPr sz="2000">
                <a:solidFill>
                  <a:schemeClr val="tx1"/>
                </a:solidFill>
                <a:latin typeface="Calibri" panose="020F0502020204030204" pitchFamily="34" charset="0"/>
              </a:defRPr>
            </a:lvl4pPr>
            <a:lvl5pPr>
              <a:spcBef>
                <a:spcPct val="20000"/>
              </a:spcBef>
              <a:buFont typeface="Arial" panose="020B0604020202020204" pitchFamily="34" charset="0"/>
              <a:buChar char="»"/>
              <a:defRPr sz="2000">
                <a:solidFill>
                  <a:schemeClr val="tx1"/>
                </a:solidFill>
                <a:latin typeface="Calibri" panose="020F0502020204030204" pitchFamily="34" charset="0"/>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1000"/>
              </a:spcBef>
              <a:buFont typeface="Arial" panose="020B0604020202020204" pitchFamily="34" charset="0"/>
              <a:buNone/>
            </a:pPr>
            <a:r>
              <a:rPr lang="en-US" altLang="en-US" sz="1600">
                <a:solidFill>
                  <a:schemeClr val="bg1"/>
                </a:solidFill>
                <a:latin typeface="Arial" panose="020B0604020202020204" pitchFamily="34" charset="0"/>
              </a:rPr>
              <a:t>What are the arguments around the barrier Israel has built in the West Bank?</a:t>
            </a:r>
            <a:endParaRPr lang="en-GB" altLang="en-US" sz="160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068763" y="-3340100"/>
            <a:ext cx="18002251" cy="13500100"/>
          </a:xfrm>
        </p:spPr>
      </p:pic>
      <p:sp>
        <p:nvSpPr>
          <p:cNvPr id="10243" name="Title 1"/>
          <p:cNvSpPr>
            <a:spLocks noGrp="1"/>
          </p:cNvSpPr>
          <p:nvPr>
            <p:ph type="title"/>
          </p:nvPr>
        </p:nvSpPr>
        <p:spPr>
          <a:xfrm>
            <a:off x="0" y="233363"/>
            <a:ext cx="8229600" cy="1143000"/>
          </a:xfrm>
        </p:spPr>
        <p:txBody>
          <a:bodyPr/>
          <a:lstStyle/>
          <a:p>
            <a:pPr>
              <a:defRPr/>
            </a:pPr>
            <a:r>
              <a:rPr lang="en-GB" altLang="en-US" b="1" dirty="0">
                <a:solidFill>
                  <a:schemeClr val="accent6"/>
                </a:solidFill>
                <a:latin typeface="Arial" panose="020B0604020202020204" pitchFamily="34" charset="0"/>
                <a:cs typeface="Arial" panose="020B0604020202020204" pitchFamily="34" charset="0"/>
              </a:rPr>
              <a:t>T</a:t>
            </a:r>
            <a:r>
              <a:rPr lang="en-GB" altLang="en-US" b="1" dirty="0" smtClean="0">
                <a:solidFill>
                  <a:schemeClr val="accent6"/>
                </a:solidFill>
                <a:latin typeface="Arial" panose="020B0604020202020204" pitchFamily="34" charset="0"/>
                <a:cs typeface="Arial" panose="020B0604020202020204" pitchFamily="34" charset="0"/>
              </a:rPr>
              <a:t>he Israeli Government says</a:t>
            </a:r>
          </a:p>
        </p:txBody>
      </p:sp>
      <p:sp>
        <p:nvSpPr>
          <p:cNvPr id="2" name="TextBox 1"/>
          <p:cNvSpPr txBox="1"/>
          <p:nvPr/>
        </p:nvSpPr>
        <p:spPr>
          <a:xfrm>
            <a:off x="1547813" y="1408113"/>
            <a:ext cx="5759450" cy="3508375"/>
          </a:xfrm>
          <a:prstGeom prst="rect">
            <a:avLst/>
          </a:prstGeom>
          <a:solidFill>
            <a:schemeClr val="accent6"/>
          </a:solidFill>
        </p:spPr>
        <p:txBody>
          <a:bodyPr>
            <a:spAutoFit/>
          </a:bodyPr>
          <a:lstStyle/>
          <a:p>
            <a:pPr>
              <a:defRPr/>
            </a:pPr>
            <a:r>
              <a:rPr lang="en-US" sz="2400" dirty="0">
                <a:solidFill>
                  <a:schemeClr val="bg1"/>
                </a:solidFill>
              </a:rPr>
              <a:t>“to hinder, disrupt and prevent the penetration of terrorists activity from Judea and Samaria into Israel”</a:t>
            </a:r>
          </a:p>
          <a:p>
            <a:pPr algn="r">
              <a:defRPr/>
            </a:pPr>
            <a:r>
              <a:rPr lang="en-US" dirty="0">
                <a:solidFill>
                  <a:schemeClr val="bg1"/>
                </a:solidFill>
              </a:rPr>
              <a:t>- Ministerial Committee on National Security Affairs (2002)</a:t>
            </a:r>
            <a:endParaRPr lang="en-GB" dirty="0">
              <a:solidFill>
                <a:schemeClr val="bg1"/>
              </a:solidFill>
            </a:endParaRPr>
          </a:p>
          <a:p>
            <a:pPr>
              <a:defRPr/>
            </a:pPr>
            <a:endParaRPr lang="en-US" sz="2400" dirty="0">
              <a:solidFill>
                <a:schemeClr val="bg1"/>
              </a:solidFill>
            </a:endParaRPr>
          </a:p>
          <a:p>
            <a:pPr>
              <a:defRPr/>
            </a:pPr>
            <a:r>
              <a:rPr lang="en-US" sz="2400" dirty="0">
                <a:solidFill>
                  <a:schemeClr val="bg1"/>
                </a:solidFill>
              </a:rPr>
              <a:t>“A temporary security measure for the prevention of terror attacks”</a:t>
            </a:r>
          </a:p>
          <a:p>
            <a:pPr algn="r">
              <a:defRPr/>
            </a:pPr>
            <a:r>
              <a:rPr lang="en-US" dirty="0">
                <a:solidFill>
                  <a:schemeClr val="bg1"/>
                </a:solidFill>
              </a:rPr>
              <a:t>- Government Resolution No. 4783</a:t>
            </a:r>
          </a:p>
          <a:p>
            <a:pPr>
              <a:defRPr/>
            </a:pP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750"/>
                                        <p:tgtEl>
                                          <p:spTgt spid="2"/>
                                        </p:tgtEl>
                                      </p:cBhvr>
                                    </p:animEffect>
                                    <p:anim calcmode="lin" valueType="num">
                                      <p:cBhvr>
                                        <p:cTn id="8" dur="1750" fill="hold"/>
                                        <p:tgtEl>
                                          <p:spTgt spid="2"/>
                                        </p:tgtEl>
                                        <p:attrNameLst>
                                          <p:attrName>ppt_x</p:attrName>
                                        </p:attrNameLst>
                                      </p:cBhvr>
                                      <p:tavLst>
                                        <p:tav tm="0">
                                          <p:val>
                                            <p:strVal val="#ppt_x"/>
                                          </p:val>
                                        </p:tav>
                                        <p:tav tm="100000">
                                          <p:val>
                                            <p:strVal val="#ppt_x"/>
                                          </p:val>
                                        </p:tav>
                                      </p:tavLst>
                                    </p:anim>
                                    <p:anim calcmode="lin" valueType="num">
                                      <p:cBhvr>
                                        <p:cTn id="9" dur="1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28700" y="620713"/>
            <a:ext cx="7864475" cy="1143000"/>
          </a:xfrm>
        </p:spPr>
        <p:txBody>
          <a:bodyPr/>
          <a:lstStyle/>
          <a:p>
            <a:pPr algn="l">
              <a:defRPr/>
            </a:pPr>
            <a:r>
              <a:rPr lang="en-GB" altLang="en-US" sz="4000" b="1" dirty="0" smtClean="0">
                <a:solidFill>
                  <a:schemeClr val="accent6">
                    <a:lumMod val="75000"/>
                  </a:schemeClr>
                </a:solidFill>
                <a:latin typeface="Arial" panose="020B0604020202020204" pitchFamily="34" charset="0"/>
                <a:cs typeface="Arial" panose="020B0604020202020204" pitchFamily="34" charset="0"/>
              </a:rPr>
              <a:t>The Israeli Defence Forces say:</a:t>
            </a:r>
          </a:p>
        </p:txBody>
      </p:sp>
      <p:sp>
        <p:nvSpPr>
          <p:cNvPr id="18435" name="Content Placeholder 2"/>
          <p:cNvSpPr>
            <a:spLocks noGrp="1"/>
          </p:cNvSpPr>
          <p:nvPr>
            <p:ph idx="1"/>
          </p:nvPr>
        </p:nvSpPr>
        <p:spPr>
          <a:xfrm>
            <a:off x="846138" y="1782763"/>
            <a:ext cx="8229600" cy="4525962"/>
          </a:xfrm>
        </p:spPr>
        <p:txBody>
          <a:bodyPr/>
          <a:lstStyle/>
          <a:p>
            <a:pPr marL="0" indent="0">
              <a:buFont typeface="Arial" panose="020B0604020202020204" pitchFamily="34" charset="0"/>
              <a:buNone/>
            </a:pPr>
            <a:r>
              <a:rPr lang="en-GB" altLang="en-US" smtClean="0">
                <a:latin typeface="Arial" panose="020B0604020202020204" pitchFamily="34" charset="0"/>
                <a:cs typeface="Arial" panose="020B0604020202020204" pitchFamily="34" charset="0"/>
              </a:rPr>
              <a:t>“During the Second Intifada (2000-2005), terrorists from Judea and Samaria executed horrific attacks including shootings, suicide attacks, and bombings. The violence proved to be most fatal between 2001 and 2004, when 984 Israelis were murdered. As a direct response to the attacks, the IDF began construction of the security fence.”</a:t>
            </a:r>
          </a:p>
          <a:p>
            <a:pPr marL="0" indent="0">
              <a:buFont typeface="Arial" panose="020B0604020202020204" pitchFamily="34" charset="0"/>
              <a:buNone/>
            </a:pPr>
            <a:r>
              <a:rPr lang="en-US" altLang="en-US" smtClean="0">
                <a:latin typeface="Arial" panose="020B0604020202020204" pitchFamily="34" charset="0"/>
                <a:cs typeface="Arial" panose="020B0604020202020204" pitchFamily="34" charset="0"/>
              </a:rPr>
              <a:t>-Israeli Defence Forces website</a:t>
            </a:r>
            <a:endParaRPr lang="en-GB" altLang="en-US"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altLang="en-US" smtClean="0">
              <a:latin typeface="Arial" panose="020B0604020202020204" pitchFamily="34" charset="0"/>
              <a:cs typeface="Arial" panose="020B0604020202020204" pitchFamily="34" charset="0"/>
            </a:endParaRPr>
          </a:p>
        </p:txBody>
      </p:sp>
      <p:pic>
        <p:nvPicPr>
          <p:cNvPr id="1843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42950"/>
            <a:ext cx="10064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0"/>
            <a:ext cx="99139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itle 1"/>
          <p:cNvSpPr>
            <a:spLocks noGrp="1"/>
          </p:cNvSpPr>
          <p:nvPr>
            <p:ph type="title"/>
          </p:nvPr>
        </p:nvSpPr>
        <p:spPr>
          <a:xfrm>
            <a:off x="603250" y="274638"/>
            <a:ext cx="8083550" cy="1143000"/>
          </a:xfrm>
          <a:solidFill>
            <a:srgbClr val="FFFFFF">
              <a:alpha val="65097"/>
            </a:srgbClr>
          </a:solidFill>
        </p:spPr>
        <p:txBody>
          <a:bodyPr/>
          <a:lstStyle/>
          <a:p>
            <a:r>
              <a:rPr lang="en-GB" altLang="en-US" smtClean="0">
                <a:latin typeface="Arial" panose="020B0604020202020204" pitchFamily="34" charset="0"/>
                <a:cs typeface="Arial" panose="020B0604020202020204" pitchFamily="34" charset="0"/>
              </a:rPr>
              <a:t>ICJ Ruling</a:t>
            </a:r>
          </a:p>
        </p:txBody>
      </p:sp>
      <p:sp>
        <p:nvSpPr>
          <p:cNvPr id="9219" name="Content Placeholder 2"/>
          <p:cNvSpPr>
            <a:spLocks noGrp="1"/>
          </p:cNvSpPr>
          <p:nvPr>
            <p:ph idx="1"/>
          </p:nvPr>
        </p:nvSpPr>
        <p:spPr>
          <a:xfrm>
            <a:off x="603250" y="1484313"/>
            <a:ext cx="8229600" cy="3313112"/>
          </a:xfrm>
          <a:solidFill>
            <a:srgbClr val="FFFFFF">
              <a:alpha val="63922"/>
            </a:srgbClr>
          </a:solidFill>
        </p:spPr>
        <p:txBody>
          <a:bodyPr/>
          <a:lstStyle/>
          <a:p>
            <a:pPr marL="0" indent="0" algn="ctr">
              <a:buFont typeface="Arial" panose="020B0604020202020204" pitchFamily="34" charset="0"/>
              <a:buNone/>
              <a:defRPr/>
            </a:pPr>
            <a:r>
              <a:rPr lang="en-GB" altLang="en-US" dirty="0" smtClean="0"/>
              <a:t>The Court finds that the construction by Israel of a wall in the Occupied Palestinian Territory and its associated </a:t>
            </a:r>
            <a:r>
              <a:rPr lang="en-GB" altLang="en-US" dirty="0" err="1" smtClean="0"/>
              <a:t>régime</a:t>
            </a:r>
            <a:r>
              <a:rPr lang="en-GB" altLang="en-US" dirty="0" smtClean="0"/>
              <a:t> are contrary to international law</a:t>
            </a:r>
          </a:p>
          <a:p>
            <a:pPr marL="0" indent="0" algn="ctr">
              <a:buFont typeface="Arial" panose="020B0604020202020204" pitchFamily="34" charset="0"/>
              <a:buNone/>
              <a:defRPr/>
            </a:pPr>
            <a:r>
              <a:rPr lang="en-GB" altLang="en-US" dirty="0"/>
              <a:t>-</a:t>
            </a:r>
            <a:r>
              <a:rPr lang="en-GB" altLang="en-US" dirty="0" smtClean="0"/>
              <a:t>International Court of Justice, 2004 </a:t>
            </a:r>
          </a:p>
          <a:p>
            <a:pPr algn="ctr">
              <a:buFontTx/>
              <a:buChar char="-"/>
              <a:defRPr/>
            </a:pPr>
            <a:endParaRPr lang="en-US" altLang="en-US" dirty="0"/>
          </a:p>
          <a:p>
            <a:pPr algn="ctr">
              <a:buFontTx/>
              <a:buChar char="-"/>
              <a:defRPr/>
            </a:pPr>
            <a:endParaRPr lang="en-GB"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GB" dirty="0" smtClean="0">
                <a:solidFill>
                  <a:schemeClr val="accent6">
                    <a:lumMod val="75000"/>
                  </a:schemeClr>
                </a:solidFill>
                <a:latin typeface="Arial" panose="020B0604020202020204" pitchFamily="34" charset="0"/>
                <a:cs typeface="Arial" panose="020B0604020202020204" pitchFamily="34" charset="0"/>
              </a:rPr>
              <a:t>“Stop the Wall”</a:t>
            </a:r>
            <a:endParaRPr lang="en-GB" dirty="0">
              <a:solidFill>
                <a:schemeClr val="accent6">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417638"/>
            <a:ext cx="8229600" cy="4525962"/>
          </a:xfrm>
          <a:solidFill>
            <a:schemeClr val="accent6">
              <a:lumMod val="75000"/>
            </a:schemeClr>
          </a:solidFill>
        </p:spPr>
        <p:txBody>
          <a:bodyPr/>
          <a:lstStyle/>
          <a:p>
            <a:pPr marL="0" indent="0">
              <a:buFont typeface="Arial" panose="020B0604020202020204" pitchFamily="34" charset="0"/>
              <a:buNone/>
              <a:defRPr/>
            </a:pPr>
            <a:r>
              <a:rPr lang="en-GB" sz="1800" dirty="0" smtClean="0">
                <a:solidFill>
                  <a:schemeClr val="bg1"/>
                </a:solidFill>
                <a:latin typeface="Arial" panose="020B0604020202020204" pitchFamily="34" charset="0"/>
                <a:cs typeface="Arial" panose="020B0604020202020204" pitchFamily="34" charset="0"/>
              </a:rPr>
              <a:t>The grassroots Palestinian organisation, Stop the Wall, says:</a:t>
            </a:r>
          </a:p>
          <a:p>
            <a:pPr>
              <a:defRPr/>
            </a:pPr>
            <a:r>
              <a:rPr lang="en-GB" sz="1800" dirty="0" smtClean="0">
                <a:solidFill>
                  <a:schemeClr val="bg1"/>
                </a:solidFill>
                <a:latin typeface="Arial" panose="020B0604020202020204" pitchFamily="34" charset="0"/>
                <a:cs typeface="Arial" panose="020B0604020202020204" pitchFamily="34" charset="0"/>
              </a:rPr>
              <a:t>“The Wall is not being built on, or in most cases near the 1967 Green Line, but rather cuts deep into the West Bank, expanding Israel’s theft of Palestinian land and resources. In total, 85% of the Wall is located in the West Bank.</a:t>
            </a:r>
          </a:p>
          <a:p>
            <a:pPr>
              <a:defRPr/>
            </a:pPr>
            <a:r>
              <a:rPr lang="en-GB" sz="1800" dirty="0" smtClean="0">
                <a:solidFill>
                  <a:schemeClr val="bg1"/>
                </a:solidFill>
                <a:latin typeface="Arial" panose="020B0604020202020204" pitchFamily="34" charset="0"/>
                <a:cs typeface="Arial" panose="020B0604020202020204" pitchFamily="34" charset="0"/>
              </a:rPr>
              <a:t>“The ghettoization [trapping Palestinians in limited areas] project in all of its forms imprisons the Palestinian population and, in many places, isolates it from basic services. </a:t>
            </a:r>
          </a:p>
          <a:p>
            <a:pPr>
              <a:defRPr/>
            </a:pPr>
            <a:r>
              <a:rPr lang="en-GB" sz="1800" dirty="0" smtClean="0">
                <a:solidFill>
                  <a:schemeClr val="bg1"/>
                </a:solidFill>
                <a:latin typeface="Arial" panose="020B0604020202020204" pitchFamily="34" charset="0"/>
                <a:cs typeface="Arial" panose="020B0604020202020204" pitchFamily="34" charset="0"/>
              </a:rPr>
              <a:t>“The Wall’s “buffer zone” paves the way for large-scale demolitions and the expulsion of nearby residents, as in many places the Wall is located just meters away from homes, shops, and schools. The land between the Apartheid Wall and the Green Line has been declared a “seam zone”, and all residents and landowners in this area must obtain a permit to remain in their homes and on their lands.”</a:t>
            </a:r>
          </a:p>
          <a:p>
            <a:pPr lvl="1">
              <a:defRPr/>
            </a:pPr>
            <a:r>
              <a:rPr lang="en-GB" sz="1400" dirty="0" smtClean="0">
                <a:solidFill>
                  <a:schemeClr val="bg1"/>
                </a:solidFill>
                <a:latin typeface="Arial" panose="020B0604020202020204" pitchFamily="34" charset="0"/>
                <a:cs typeface="Arial" panose="020B0604020202020204" pitchFamily="34" charset="0"/>
              </a:rPr>
              <a:t>StopTheWall.org, 2010</a:t>
            </a:r>
            <a:endParaRPr lang="en-GB" sz="1400" dirty="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914400" y="-1143000"/>
            <a:ext cx="8229600" cy="1143000"/>
          </a:xfrm>
        </p:spPr>
        <p:txBody>
          <a:bodyPr/>
          <a:lstStyle/>
          <a:p>
            <a:r>
              <a:rPr lang="en-GB" altLang="en-US" smtClean="0"/>
              <a:t>Peer Assessment</a:t>
            </a:r>
          </a:p>
        </p:txBody>
      </p:sp>
      <p:graphicFrame>
        <p:nvGraphicFramePr>
          <p:cNvPr id="2" name="Content Placeholder 1"/>
          <p:cNvGraphicFramePr>
            <a:graphicFrameLocks noGrp="1"/>
          </p:cNvGraphicFramePr>
          <p:nvPr>
            <p:ph idx="1"/>
          </p:nvPr>
        </p:nvGraphicFramePr>
        <p:xfrm>
          <a:off x="107950" y="1125538"/>
          <a:ext cx="9144000" cy="5646737"/>
        </p:xfrm>
        <a:graphic>
          <a:graphicData uri="http://schemas.openxmlformats.org/drawingml/2006/table">
            <a:tbl>
              <a:tblPr firstRow="1" bandRow="1">
                <a:tableStyleId>{93296810-A885-4BE3-A3E7-6D5BEEA58F35}</a:tableStyleId>
              </a:tblPr>
              <a:tblGrid>
                <a:gridCol w="2331751">
                  <a:extLst>
                    <a:ext uri="{9D8B030D-6E8A-4147-A177-3AD203B41FA5}">
                      <a16:colId xmlns:a16="http://schemas.microsoft.com/office/drawing/2014/main" val="20000"/>
                    </a:ext>
                  </a:extLst>
                </a:gridCol>
                <a:gridCol w="3860491">
                  <a:extLst>
                    <a:ext uri="{9D8B030D-6E8A-4147-A177-3AD203B41FA5}">
                      <a16:colId xmlns:a16="http://schemas.microsoft.com/office/drawing/2014/main" val="20001"/>
                    </a:ext>
                  </a:extLst>
                </a:gridCol>
                <a:gridCol w="2951758">
                  <a:extLst>
                    <a:ext uri="{9D8B030D-6E8A-4147-A177-3AD203B41FA5}">
                      <a16:colId xmlns:a16="http://schemas.microsoft.com/office/drawing/2014/main" val="20002"/>
                    </a:ext>
                  </a:extLst>
                </a:gridCol>
              </a:tblGrid>
              <a:tr h="687280">
                <a:tc>
                  <a:txBody>
                    <a:bodyPr/>
                    <a:lstStyle/>
                    <a:p>
                      <a:r>
                        <a:rPr lang="en-US" sz="1800" dirty="0" smtClean="0"/>
                        <a:t>Short and</a:t>
                      </a:r>
                      <a:r>
                        <a:rPr lang="en-US" sz="1800" baseline="0" dirty="0" smtClean="0"/>
                        <a:t> long sentences</a:t>
                      </a:r>
                      <a:endParaRPr lang="en-GB" sz="1800" dirty="0"/>
                    </a:p>
                  </a:txBody>
                  <a:tcPr marT="45715" marB="45715"/>
                </a:tc>
                <a:tc>
                  <a:txBody>
                    <a:bodyPr/>
                    <a:lstStyle/>
                    <a:p>
                      <a:endParaRPr lang="en-GB" sz="1800" dirty="0"/>
                    </a:p>
                  </a:txBody>
                  <a:tcPr marT="45715" marB="45715"/>
                </a:tc>
                <a:tc>
                  <a:txBody>
                    <a:bodyPr/>
                    <a:lstStyle/>
                    <a:p>
                      <a:endParaRPr lang="en-GB" sz="1800" dirty="0"/>
                    </a:p>
                  </a:txBody>
                  <a:tcPr marT="45715" marB="45715"/>
                </a:tc>
                <a:extLst>
                  <a:ext uri="{0D108BD9-81ED-4DB2-BD59-A6C34878D82A}">
                    <a16:rowId xmlns:a16="http://schemas.microsoft.com/office/drawing/2014/main" val="10000"/>
                  </a:ext>
                </a:extLst>
              </a:tr>
              <a:tr h="942505">
                <a:tc>
                  <a:txBody>
                    <a:bodyPr/>
                    <a:lstStyle/>
                    <a:p>
                      <a:r>
                        <a:rPr lang="en-US" sz="1800" dirty="0" smtClean="0"/>
                        <a:t>Memorable language (alliteration,</a:t>
                      </a:r>
                      <a:r>
                        <a:rPr lang="en-US" sz="1800" baseline="0" dirty="0" smtClean="0"/>
                        <a:t> lists of three)</a:t>
                      </a:r>
                      <a:endParaRPr lang="en-GB" sz="1800" dirty="0"/>
                    </a:p>
                  </a:txBody>
                  <a:tcPr marT="45715" marB="45715"/>
                </a:tc>
                <a:tc>
                  <a:txBody>
                    <a:bodyPr/>
                    <a:lstStyle/>
                    <a:p>
                      <a:endParaRPr lang="en-GB" sz="1800" dirty="0"/>
                    </a:p>
                  </a:txBody>
                  <a:tcPr marT="45715" marB="45715"/>
                </a:tc>
                <a:tc>
                  <a:txBody>
                    <a:bodyPr/>
                    <a:lstStyle/>
                    <a:p>
                      <a:endParaRPr lang="en-GB" sz="1800" dirty="0"/>
                    </a:p>
                  </a:txBody>
                  <a:tcPr marT="45715" marB="45715"/>
                </a:tc>
                <a:extLst>
                  <a:ext uri="{0D108BD9-81ED-4DB2-BD59-A6C34878D82A}">
                    <a16:rowId xmlns:a16="http://schemas.microsoft.com/office/drawing/2014/main" val="10001"/>
                  </a:ext>
                </a:extLst>
              </a:tr>
              <a:tr h="647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smtClean="0"/>
                        <a:t>Use facts to back up your argument</a:t>
                      </a:r>
                      <a:endParaRPr lang="en-GB" sz="1800" dirty="0" smtClean="0"/>
                    </a:p>
                  </a:txBody>
                  <a:tcPr marT="45715" marB="45715"/>
                </a:tc>
                <a:tc>
                  <a:txBody>
                    <a:bodyPr/>
                    <a:lstStyle/>
                    <a:p>
                      <a:endParaRPr lang="en-GB" sz="1800" dirty="0"/>
                    </a:p>
                  </a:txBody>
                  <a:tcPr marT="45715" marB="45715"/>
                </a:tc>
                <a:tc>
                  <a:txBody>
                    <a:bodyPr/>
                    <a:lstStyle/>
                    <a:p>
                      <a:endParaRPr lang="en-GB" sz="1800" dirty="0"/>
                    </a:p>
                  </a:txBody>
                  <a:tcPr marT="45715" marB="45715"/>
                </a:tc>
                <a:extLst>
                  <a:ext uri="{0D108BD9-81ED-4DB2-BD59-A6C34878D82A}">
                    <a16:rowId xmlns:a16="http://schemas.microsoft.com/office/drawing/2014/main" val="10002"/>
                  </a:ext>
                </a:extLst>
              </a:tr>
              <a:tr h="914381">
                <a:tc>
                  <a:txBody>
                    <a:bodyPr/>
                    <a:lstStyle/>
                    <a:p>
                      <a:r>
                        <a:rPr lang="en-US" sz="1800" dirty="0" smtClean="0"/>
                        <a:t>Personal stories or examples (try case studies)</a:t>
                      </a:r>
                      <a:endParaRPr lang="en-GB" sz="1800" dirty="0"/>
                    </a:p>
                  </a:txBody>
                  <a:tcPr marT="45715" marB="45715"/>
                </a:tc>
                <a:tc>
                  <a:txBody>
                    <a:bodyPr/>
                    <a:lstStyle/>
                    <a:p>
                      <a:endParaRPr lang="en-GB" sz="1800" dirty="0"/>
                    </a:p>
                  </a:txBody>
                  <a:tcPr marT="45715" marB="45715"/>
                </a:tc>
                <a:tc>
                  <a:txBody>
                    <a:bodyPr/>
                    <a:lstStyle/>
                    <a:p>
                      <a:endParaRPr lang="en-GB" sz="1800" dirty="0"/>
                    </a:p>
                  </a:txBody>
                  <a:tcPr marT="45715" marB="45715"/>
                </a:tc>
                <a:extLst>
                  <a:ext uri="{0D108BD9-81ED-4DB2-BD59-A6C34878D82A}">
                    <a16:rowId xmlns:a16="http://schemas.microsoft.com/office/drawing/2014/main" val="10003"/>
                  </a:ext>
                </a:extLst>
              </a:tr>
              <a:tr h="687280">
                <a:tc>
                  <a:txBody>
                    <a:bodyPr/>
                    <a:lstStyle/>
                    <a:p>
                      <a:r>
                        <a:rPr lang="en-US" sz="1800" dirty="0" smtClean="0"/>
                        <a:t>Anticipate and answer</a:t>
                      </a:r>
                      <a:r>
                        <a:rPr lang="en-US" sz="1800" baseline="0" dirty="0" smtClean="0"/>
                        <a:t> </a:t>
                      </a:r>
                      <a:r>
                        <a:rPr lang="en-US" sz="1800" dirty="0" smtClean="0"/>
                        <a:t>counter-arguments</a:t>
                      </a:r>
                      <a:endParaRPr lang="en-GB" sz="1800" dirty="0"/>
                    </a:p>
                  </a:txBody>
                  <a:tcPr marT="45715" marB="45715"/>
                </a:tc>
                <a:tc>
                  <a:txBody>
                    <a:bodyPr/>
                    <a:lstStyle/>
                    <a:p>
                      <a:endParaRPr lang="en-GB" sz="1800"/>
                    </a:p>
                  </a:txBody>
                  <a:tcPr marT="45715" marB="45715"/>
                </a:tc>
                <a:tc>
                  <a:txBody>
                    <a:bodyPr/>
                    <a:lstStyle/>
                    <a:p>
                      <a:endParaRPr lang="en-GB" sz="1800"/>
                    </a:p>
                  </a:txBody>
                  <a:tcPr marT="45715" marB="45715"/>
                </a:tc>
                <a:extLst>
                  <a:ext uri="{0D108BD9-81ED-4DB2-BD59-A6C34878D82A}">
                    <a16:rowId xmlns:a16="http://schemas.microsoft.com/office/drawing/2014/main" val="10004"/>
                  </a:ext>
                </a:extLst>
              </a:tr>
              <a:tr h="687280">
                <a:tc>
                  <a:txBody>
                    <a:bodyPr/>
                    <a:lstStyle/>
                    <a:p>
                      <a:r>
                        <a:rPr lang="en-US" sz="1800" dirty="0" smtClean="0"/>
                        <a:t>Rhetorical questions</a:t>
                      </a:r>
                    </a:p>
                    <a:p>
                      <a:endParaRPr lang="en-GB" sz="1800" dirty="0"/>
                    </a:p>
                  </a:txBody>
                  <a:tcPr marT="45715" marB="45715"/>
                </a:tc>
                <a:tc>
                  <a:txBody>
                    <a:bodyPr/>
                    <a:lstStyle/>
                    <a:p>
                      <a:endParaRPr lang="en-GB" sz="1800"/>
                    </a:p>
                  </a:txBody>
                  <a:tcPr marT="45715" marB="45715"/>
                </a:tc>
                <a:tc>
                  <a:txBody>
                    <a:bodyPr/>
                    <a:lstStyle/>
                    <a:p>
                      <a:endParaRPr lang="en-GB" sz="1800"/>
                    </a:p>
                  </a:txBody>
                  <a:tcPr marT="45715" marB="45715"/>
                </a:tc>
                <a:extLst>
                  <a:ext uri="{0D108BD9-81ED-4DB2-BD59-A6C34878D82A}">
                    <a16:rowId xmlns:a16="http://schemas.microsoft.com/office/drawing/2014/main" val="10005"/>
                  </a:ext>
                </a:extLst>
              </a:tr>
              <a:tr h="687280">
                <a:tc>
                  <a:txBody>
                    <a:bodyPr/>
                    <a:lstStyle/>
                    <a:p>
                      <a:r>
                        <a:rPr lang="en-US" sz="1800" dirty="0" smtClean="0"/>
                        <a:t>The imperative</a:t>
                      </a:r>
                    </a:p>
                    <a:p>
                      <a:r>
                        <a:rPr lang="en-US" sz="1800" dirty="0" smtClean="0"/>
                        <a:t>(Give</a:t>
                      </a:r>
                      <a:r>
                        <a:rPr lang="en-US" sz="1800" baseline="0" dirty="0" smtClean="0"/>
                        <a:t> a command)</a:t>
                      </a:r>
                      <a:endParaRPr lang="en-GB" sz="1800" dirty="0"/>
                    </a:p>
                  </a:txBody>
                  <a:tcPr marT="45715" marB="45715"/>
                </a:tc>
                <a:tc>
                  <a:txBody>
                    <a:bodyPr/>
                    <a:lstStyle/>
                    <a:p>
                      <a:endParaRPr lang="en-GB" sz="1800"/>
                    </a:p>
                  </a:txBody>
                  <a:tcPr marT="45715" marB="45715"/>
                </a:tc>
                <a:tc>
                  <a:txBody>
                    <a:bodyPr/>
                    <a:lstStyle/>
                    <a:p>
                      <a:endParaRPr lang="en-GB" sz="1800"/>
                    </a:p>
                  </a:txBody>
                  <a:tcPr marT="45715" marB="45715"/>
                </a:tc>
                <a:extLst>
                  <a:ext uri="{0D108BD9-81ED-4DB2-BD59-A6C34878D82A}">
                    <a16:rowId xmlns:a16="http://schemas.microsoft.com/office/drawing/2014/main" val="10006"/>
                  </a:ext>
                </a:extLst>
              </a:tr>
              <a:tr h="392732">
                <a:tc>
                  <a:txBody>
                    <a:bodyPr/>
                    <a:lstStyle/>
                    <a:p>
                      <a:r>
                        <a:rPr lang="en-US" sz="1800" dirty="0" smtClean="0"/>
                        <a:t>Powerful</a:t>
                      </a:r>
                      <a:r>
                        <a:rPr lang="en-US" sz="1800" baseline="0" dirty="0" smtClean="0"/>
                        <a:t> finish</a:t>
                      </a:r>
                    </a:p>
                  </a:txBody>
                  <a:tcPr marT="45715" marB="45715"/>
                </a:tc>
                <a:tc>
                  <a:txBody>
                    <a:bodyPr/>
                    <a:lstStyle/>
                    <a:p>
                      <a:endParaRPr lang="en-GB" sz="1800"/>
                    </a:p>
                  </a:txBody>
                  <a:tcPr marT="45715" marB="45715"/>
                </a:tc>
                <a:tc>
                  <a:txBody>
                    <a:bodyPr/>
                    <a:lstStyle/>
                    <a:p>
                      <a:endParaRPr lang="en-GB" sz="1800" dirty="0"/>
                    </a:p>
                  </a:txBody>
                  <a:tcPr marT="45715" marB="45715"/>
                </a:tc>
                <a:extLst>
                  <a:ext uri="{0D108BD9-81ED-4DB2-BD59-A6C34878D82A}">
                    <a16:rowId xmlns:a16="http://schemas.microsoft.com/office/drawing/2014/main" val="10007"/>
                  </a:ext>
                </a:extLst>
              </a:tr>
            </a:tbl>
          </a:graphicData>
        </a:graphic>
      </p:graphicFrame>
      <p:sp>
        <p:nvSpPr>
          <p:cNvPr id="5" name="Title 1"/>
          <p:cNvSpPr txBox="1">
            <a:spLocks/>
          </p:cNvSpPr>
          <p:nvPr/>
        </p:nvSpPr>
        <p:spPr bwMode="auto">
          <a:xfrm>
            <a:off x="107950" y="333375"/>
            <a:ext cx="8589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defRPr/>
            </a:pPr>
            <a:r>
              <a:rPr lang="en-GB" altLang="en-US" dirty="0" smtClean="0">
                <a:solidFill>
                  <a:schemeClr val="accent6"/>
                </a:solidFill>
              </a:rPr>
              <a:t>Features of a speech</a:t>
            </a:r>
          </a:p>
        </p:txBody>
      </p:sp>
      <p:pic>
        <p:nvPicPr>
          <p:cNvPr id="22570" name="Content Placeholder 4"/>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32813" y="500063"/>
            <a:ext cx="53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5" descr="File:Brick wall in Flemish bond.jpg"/>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pic>
        <p:nvPicPr>
          <p:cNvPr id="7171" name="Picture 7" descr="File:Brick wall in Flemish bo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7" descr="MuskOx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4813"/>
            <a:ext cx="9144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800px-Bison_with_calf"/>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708275"/>
            <a:ext cx="2987675"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 name="Oval 10"/>
          <p:cNvSpPr>
            <a:spLocks noChangeArrowheads="1"/>
          </p:cNvSpPr>
          <p:nvPr/>
        </p:nvSpPr>
        <p:spPr bwMode="auto">
          <a:xfrm>
            <a:off x="5865813" y="3906838"/>
            <a:ext cx="503237" cy="503237"/>
          </a:xfrm>
          <a:prstGeom prst="ellipse">
            <a:avLst/>
          </a:prstGeom>
          <a:gradFill rotWithShape="1">
            <a:gsLst>
              <a:gs pos="0">
                <a:srgbClr val="EEF406"/>
              </a:gs>
              <a:gs pos="100000">
                <a:srgbClr val="6E7103"/>
              </a:gs>
            </a:gsLst>
            <a:lin ang="5400000" scaled="1"/>
          </a:gra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59" name="Oval 11"/>
          <p:cNvSpPr>
            <a:spLocks noChangeArrowheads="1"/>
          </p:cNvSpPr>
          <p:nvPr/>
        </p:nvSpPr>
        <p:spPr bwMode="auto">
          <a:xfrm>
            <a:off x="5508625" y="6092825"/>
            <a:ext cx="503238" cy="503238"/>
          </a:xfrm>
          <a:prstGeom prst="ellipse">
            <a:avLst/>
          </a:prstGeom>
          <a:gradFill rotWithShape="1">
            <a:gsLst>
              <a:gs pos="0">
                <a:srgbClr val="FF3300"/>
              </a:gs>
              <a:gs pos="100000">
                <a:srgbClr val="761800"/>
              </a:gs>
            </a:gsLst>
            <a:lin ang="5400000" scaled="1"/>
          </a:gra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pic>
        <p:nvPicPr>
          <p:cNvPr id="2061" name="Picture 13" descr="800px-Wolves_and_bone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4856163"/>
            <a:ext cx="2987675"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2" name="Oval 14"/>
          <p:cNvSpPr>
            <a:spLocks noChangeArrowheads="1"/>
          </p:cNvSpPr>
          <p:nvPr/>
        </p:nvSpPr>
        <p:spPr bwMode="auto">
          <a:xfrm>
            <a:off x="6731000" y="2825750"/>
            <a:ext cx="719138"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3" name="Oval 15"/>
          <p:cNvSpPr>
            <a:spLocks noChangeArrowheads="1"/>
          </p:cNvSpPr>
          <p:nvPr/>
        </p:nvSpPr>
        <p:spPr bwMode="auto">
          <a:xfrm>
            <a:off x="7018338" y="4410075"/>
            <a:ext cx="719137"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4" name="Oval 16"/>
          <p:cNvSpPr>
            <a:spLocks noChangeArrowheads="1"/>
          </p:cNvSpPr>
          <p:nvPr/>
        </p:nvSpPr>
        <p:spPr bwMode="auto">
          <a:xfrm>
            <a:off x="7162800" y="3690938"/>
            <a:ext cx="719138"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5" name="Oval 17"/>
          <p:cNvSpPr>
            <a:spLocks noChangeArrowheads="1"/>
          </p:cNvSpPr>
          <p:nvPr/>
        </p:nvSpPr>
        <p:spPr bwMode="auto">
          <a:xfrm>
            <a:off x="6011863" y="2681288"/>
            <a:ext cx="719137"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6" name="Oval 18"/>
          <p:cNvSpPr>
            <a:spLocks noChangeArrowheads="1"/>
          </p:cNvSpPr>
          <p:nvPr/>
        </p:nvSpPr>
        <p:spPr bwMode="auto">
          <a:xfrm>
            <a:off x="5075238" y="2825750"/>
            <a:ext cx="719137"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7" name="Oval 19"/>
          <p:cNvSpPr>
            <a:spLocks noChangeArrowheads="1"/>
          </p:cNvSpPr>
          <p:nvPr/>
        </p:nvSpPr>
        <p:spPr bwMode="auto">
          <a:xfrm>
            <a:off x="3165475" y="2620963"/>
            <a:ext cx="719138"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8" name="Oval 20"/>
          <p:cNvSpPr>
            <a:spLocks noChangeArrowheads="1"/>
          </p:cNvSpPr>
          <p:nvPr/>
        </p:nvSpPr>
        <p:spPr bwMode="auto">
          <a:xfrm>
            <a:off x="4427538" y="4338638"/>
            <a:ext cx="719137"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69" name="Oval 21"/>
          <p:cNvSpPr>
            <a:spLocks noChangeArrowheads="1"/>
          </p:cNvSpPr>
          <p:nvPr/>
        </p:nvSpPr>
        <p:spPr bwMode="auto">
          <a:xfrm>
            <a:off x="4068763" y="5157788"/>
            <a:ext cx="717550"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70" name="Oval 22"/>
          <p:cNvSpPr>
            <a:spLocks noChangeArrowheads="1"/>
          </p:cNvSpPr>
          <p:nvPr/>
        </p:nvSpPr>
        <p:spPr bwMode="auto">
          <a:xfrm>
            <a:off x="5724525" y="5157788"/>
            <a:ext cx="719138"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
        <p:nvSpPr>
          <p:cNvPr id="2071" name="Oval 23"/>
          <p:cNvSpPr>
            <a:spLocks noChangeArrowheads="1"/>
          </p:cNvSpPr>
          <p:nvPr/>
        </p:nvSpPr>
        <p:spPr bwMode="auto">
          <a:xfrm>
            <a:off x="6478588" y="3198813"/>
            <a:ext cx="717550" cy="720725"/>
          </a:xfrm>
          <a:prstGeom prst="ellipse">
            <a:avLst/>
          </a:prstGeom>
          <a:solidFill>
            <a:srgbClr val="0070C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057"/>
                                        </p:tgtEl>
                                        <p:attrNameLst>
                                          <p:attrName>style.visibility</p:attrName>
                                        </p:attrNameLst>
                                      </p:cBhvr>
                                      <p:to>
                                        <p:strVal val="visible"/>
                                      </p:to>
                                    </p:set>
                                    <p:animEffect transition="in" filter="wipe(down)">
                                      <p:cBhvr>
                                        <p:cTn id="7" dur="500"/>
                                        <p:tgtEl>
                                          <p:spTgt spid="205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058"/>
                                        </p:tgtEl>
                                        <p:attrNameLst>
                                          <p:attrName>style.visibility</p:attrName>
                                        </p:attrNameLst>
                                      </p:cBhvr>
                                      <p:to>
                                        <p:strVal val="visible"/>
                                      </p:to>
                                    </p:set>
                                    <p:anim calcmode="lin" valueType="num">
                                      <p:cBhvr>
                                        <p:cTn id="10" dur="500" fill="hold"/>
                                        <p:tgtEl>
                                          <p:spTgt spid="2058"/>
                                        </p:tgtEl>
                                        <p:attrNameLst>
                                          <p:attrName>ppt_w</p:attrName>
                                        </p:attrNameLst>
                                      </p:cBhvr>
                                      <p:tavLst>
                                        <p:tav tm="0">
                                          <p:val>
                                            <p:fltVal val="0"/>
                                          </p:val>
                                        </p:tav>
                                        <p:tav tm="100000">
                                          <p:val>
                                            <p:strVal val="#ppt_w"/>
                                          </p:val>
                                        </p:tav>
                                      </p:tavLst>
                                    </p:anim>
                                    <p:anim calcmode="lin" valueType="num">
                                      <p:cBhvr>
                                        <p:cTn id="11" dur="500" fill="hold"/>
                                        <p:tgtEl>
                                          <p:spTgt spid="2058"/>
                                        </p:tgtEl>
                                        <p:attrNameLst>
                                          <p:attrName>ppt_h</p:attrName>
                                        </p:attrNameLst>
                                      </p:cBhvr>
                                      <p:tavLst>
                                        <p:tav tm="0">
                                          <p:val>
                                            <p:fltVal val="0"/>
                                          </p:val>
                                        </p:tav>
                                        <p:tav tm="100000">
                                          <p:val>
                                            <p:strVal val="#ppt_h"/>
                                          </p:val>
                                        </p:tav>
                                      </p:tavLst>
                                    </p:anim>
                                  </p:childTnLst>
                                </p:cTn>
                              </p:par>
                              <p:par>
                                <p:cTn id="12" presetID="26" presetClass="emph" presetSubtype="0" repeatCount="indefinite" fill="hold" grpId="1" nodeType="withEffect">
                                  <p:stCondLst>
                                    <p:cond delay="0"/>
                                  </p:stCondLst>
                                  <p:childTnLst>
                                    <p:animEffect transition="out" filter="fade">
                                      <p:cBhvr>
                                        <p:cTn id="13" dur="500" tmFilter="0, 0; .2, .5; .8, .5; 1, 0"/>
                                        <p:tgtEl>
                                          <p:spTgt spid="2058"/>
                                        </p:tgtEl>
                                      </p:cBhvr>
                                    </p:animEffect>
                                    <p:animScale>
                                      <p:cBhvr>
                                        <p:cTn id="14" dur="250" autoRev="1" fill="hold"/>
                                        <p:tgtEl>
                                          <p:spTgt spid="2058"/>
                                        </p:tgtEl>
                                      </p:cBhvr>
                                      <p:by x="105000" y="105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061"/>
                                        </p:tgtEl>
                                        <p:attrNameLst>
                                          <p:attrName>style.visibility</p:attrName>
                                        </p:attrNameLst>
                                      </p:cBhvr>
                                      <p:to>
                                        <p:strVal val="visible"/>
                                      </p:to>
                                    </p:set>
                                    <p:animEffect transition="in" filter="wipe(down)">
                                      <p:cBhvr>
                                        <p:cTn id="19" dur="500"/>
                                        <p:tgtEl>
                                          <p:spTgt spid="2061"/>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2059"/>
                                        </p:tgtEl>
                                        <p:attrNameLst>
                                          <p:attrName>style.visibility</p:attrName>
                                        </p:attrNameLst>
                                      </p:cBhvr>
                                      <p:to>
                                        <p:strVal val="visible"/>
                                      </p:to>
                                    </p:set>
                                    <p:anim calcmode="lin" valueType="num">
                                      <p:cBhvr>
                                        <p:cTn id="22" dur="500" fill="hold"/>
                                        <p:tgtEl>
                                          <p:spTgt spid="2059"/>
                                        </p:tgtEl>
                                        <p:attrNameLst>
                                          <p:attrName>ppt_w</p:attrName>
                                        </p:attrNameLst>
                                      </p:cBhvr>
                                      <p:tavLst>
                                        <p:tav tm="0">
                                          <p:val>
                                            <p:fltVal val="0"/>
                                          </p:val>
                                        </p:tav>
                                        <p:tav tm="100000">
                                          <p:val>
                                            <p:strVal val="#ppt_w"/>
                                          </p:val>
                                        </p:tav>
                                      </p:tavLst>
                                    </p:anim>
                                    <p:anim calcmode="lin" valueType="num">
                                      <p:cBhvr>
                                        <p:cTn id="23" dur="500" fill="hold"/>
                                        <p:tgtEl>
                                          <p:spTgt spid="2059"/>
                                        </p:tgtEl>
                                        <p:attrNameLst>
                                          <p:attrName>ppt_h</p:attrName>
                                        </p:attrNameLst>
                                      </p:cBhvr>
                                      <p:tavLst>
                                        <p:tav tm="0">
                                          <p:val>
                                            <p:fltVal val="0"/>
                                          </p:val>
                                        </p:tav>
                                        <p:tav tm="100000">
                                          <p:val>
                                            <p:strVal val="#ppt_h"/>
                                          </p:val>
                                        </p:tav>
                                      </p:tavLst>
                                    </p:anim>
                                  </p:childTnLst>
                                </p:cTn>
                              </p:par>
                              <p:par>
                                <p:cTn id="24" presetID="26" presetClass="emph" presetSubtype="0" repeatCount="indefinite" fill="hold" grpId="1" nodeType="withEffect">
                                  <p:stCondLst>
                                    <p:cond delay="0"/>
                                  </p:stCondLst>
                                  <p:childTnLst>
                                    <p:animEffect transition="out" filter="fade">
                                      <p:cBhvr>
                                        <p:cTn id="25" dur="500" tmFilter="0, 0; .2, .5; .8, .5; 1, 0"/>
                                        <p:tgtEl>
                                          <p:spTgt spid="2059"/>
                                        </p:tgtEl>
                                      </p:cBhvr>
                                    </p:animEffect>
                                    <p:animScale>
                                      <p:cBhvr>
                                        <p:cTn id="26" dur="250" autoRev="1" fill="hold"/>
                                        <p:tgtEl>
                                          <p:spTgt spid="2059"/>
                                        </p:tgtEl>
                                      </p:cBhvr>
                                      <p:by x="105000" y="105000"/>
                                    </p:animScale>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062"/>
                                        </p:tgtEl>
                                        <p:attrNameLst>
                                          <p:attrName>style.visibility</p:attrName>
                                        </p:attrNameLst>
                                      </p:cBhvr>
                                      <p:to>
                                        <p:strVal val="visible"/>
                                      </p:to>
                                    </p:set>
                                    <p:anim calcmode="lin" valueType="num">
                                      <p:cBhvr additive="base">
                                        <p:cTn id="31" dur="2000" fill="hold"/>
                                        <p:tgtEl>
                                          <p:spTgt spid="2062"/>
                                        </p:tgtEl>
                                        <p:attrNameLst>
                                          <p:attrName>ppt_x</p:attrName>
                                        </p:attrNameLst>
                                      </p:cBhvr>
                                      <p:tavLst>
                                        <p:tav tm="0">
                                          <p:val>
                                            <p:strVal val="1+#ppt_w/2"/>
                                          </p:val>
                                        </p:tav>
                                        <p:tav tm="100000">
                                          <p:val>
                                            <p:strVal val="#ppt_x"/>
                                          </p:val>
                                        </p:tav>
                                      </p:tavLst>
                                    </p:anim>
                                    <p:anim calcmode="lin" valueType="num">
                                      <p:cBhvr additive="base">
                                        <p:cTn id="32" dur="2000" fill="hold"/>
                                        <p:tgtEl>
                                          <p:spTgt spid="2062"/>
                                        </p:tgtEl>
                                        <p:attrNameLst>
                                          <p:attrName>ppt_y</p:attrName>
                                        </p:attrNameLst>
                                      </p:cBhvr>
                                      <p:tavLst>
                                        <p:tav tm="0">
                                          <p:val>
                                            <p:strVal val="#ppt_y"/>
                                          </p:val>
                                        </p:tav>
                                        <p:tav tm="100000">
                                          <p:val>
                                            <p:strVal val="#ppt_y"/>
                                          </p:val>
                                        </p:tav>
                                      </p:tavLst>
                                    </p:anim>
                                  </p:childTnLst>
                                </p:cTn>
                              </p:par>
                              <p:par>
                                <p:cTn id="33" presetID="42" presetClass="path" presetSubtype="0" accel="50000" decel="50000" fill="hold" grpId="0" nodeType="withEffect">
                                  <p:stCondLst>
                                    <p:cond delay="0"/>
                                  </p:stCondLst>
                                  <p:childTnLst>
                                    <p:animMotion origin="layout" path="M -1.38889E-6 3.7037E-7 L 0.10243 -0.03704 " pathEditMode="relative" rAng="0" ptsTypes="AA">
                                      <p:cBhvr>
                                        <p:cTn id="34" dur="2000" fill="hold"/>
                                        <p:tgtEl>
                                          <p:spTgt spid="2069"/>
                                        </p:tgtEl>
                                        <p:attrNameLst>
                                          <p:attrName>ppt_x</p:attrName>
                                          <p:attrName>ppt_y</p:attrName>
                                        </p:attrNameLst>
                                      </p:cBhvr>
                                      <p:rCtr x="5122" y="-1852"/>
                                    </p:animMotion>
                                  </p:childTnLst>
                                </p:cTn>
                              </p:par>
                              <p:par>
                                <p:cTn id="35" presetID="2" presetClass="entr" presetSubtype="6" fill="hold" grpId="0" nodeType="withEffect">
                                  <p:stCondLst>
                                    <p:cond delay="0"/>
                                  </p:stCondLst>
                                  <p:childTnLst>
                                    <p:set>
                                      <p:cBhvr>
                                        <p:cTn id="36" dur="1" fill="hold">
                                          <p:stCondLst>
                                            <p:cond delay="0"/>
                                          </p:stCondLst>
                                        </p:cTn>
                                        <p:tgtEl>
                                          <p:spTgt spid="2063"/>
                                        </p:tgtEl>
                                        <p:attrNameLst>
                                          <p:attrName>style.visibility</p:attrName>
                                        </p:attrNameLst>
                                      </p:cBhvr>
                                      <p:to>
                                        <p:strVal val="visible"/>
                                      </p:to>
                                    </p:set>
                                    <p:anim calcmode="lin" valueType="num">
                                      <p:cBhvr additive="base">
                                        <p:cTn id="37" dur="2000" fill="hold"/>
                                        <p:tgtEl>
                                          <p:spTgt spid="2063"/>
                                        </p:tgtEl>
                                        <p:attrNameLst>
                                          <p:attrName>ppt_x</p:attrName>
                                        </p:attrNameLst>
                                      </p:cBhvr>
                                      <p:tavLst>
                                        <p:tav tm="0">
                                          <p:val>
                                            <p:strVal val="1+#ppt_w/2"/>
                                          </p:val>
                                        </p:tav>
                                        <p:tav tm="100000">
                                          <p:val>
                                            <p:strVal val="#ppt_x"/>
                                          </p:val>
                                        </p:tav>
                                      </p:tavLst>
                                    </p:anim>
                                    <p:anim calcmode="lin" valueType="num">
                                      <p:cBhvr additive="base">
                                        <p:cTn id="38" dur="2000" fill="hold"/>
                                        <p:tgtEl>
                                          <p:spTgt spid="2063"/>
                                        </p:tgtEl>
                                        <p:attrNameLst>
                                          <p:attrName>ppt_y</p:attrName>
                                        </p:attrNameLst>
                                      </p:cBhvr>
                                      <p:tavLst>
                                        <p:tav tm="0">
                                          <p:val>
                                            <p:strVal val="1+#ppt_h/2"/>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064"/>
                                        </p:tgtEl>
                                        <p:attrNameLst>
                                          <p:attrName>style.visibility</p:attrName>
                                        </p:attrNameLst>
                                      </p:cBhvr>
                                      <p:to>
                                        <p:strVal val="visible"/>
                                      </p:to>
                                    </p:set>
                                    <p:anim calcmode="lin" valueType="num">
                                      <p:cBhvr additive="base">
                                        <p:cTn id="41" dur="2000" fill="hold"/>
                                        <p:tgtEl>
                                          <p:spTgt spid="2064"/>
                                        </p:tgtEl>
                                        <p:attrNameLst>
                                          <p:attrName>ppt_x</p:attrName>
                                        </p:attrNameLst>
                                      </p:cBhvr>
                                      <p:tavLst>
                                        <p:tav tm="0">
                                          <p:val>
                                            <p:strVal val="1+#ppt_w/2"/>
                                          </p:val>
                                        </p:tav>
                                        <p:tav tm="100000">
                                          <p:val>
                                            <p:strVal val="#ppt_x"/>
                                          </p:val>
                                        </p:tav>
                                      </p:tavLst>
                                    </p:anim>
                                    <p:anim calcmode="lin" valueType="num">
                                      <p:cBhvr additive="base">
                                        <p:cTn id="42" dur="2000" fill="hold"/>
                                        <p:tgtEl>
                                          <p:spTgt spid="2064"/>
                                        </p:tgtEl>
                                        <p:attrNameLst>
                                          <p:attrName>ppt_y</p:attrName>
                                        </p:attrNameLst>
                                      </p:cBhvr>
                                      <p:tavLst>
                                        <p:tav tm="0">
                                          <p:val>
                                            <p:strVal val="#ppt_y"/>
                                          </p:val>
                                        </p:tav>
                                        <p:tav tm="100000">
                                          <p:val>
                                            <p:strVal val="#ppt_y"/>
                                          </p:val>
                                        </p:tav>
                                      </p:tavLst>
                                    </p:anim>
                                  </p:childTnLst>
                                </p:cTn>
                              </p:par>
                              <p:par>
                                <p:cTn id="43" presetID="42" presetClass="path" presetSubtype="0" accel="50000" decel="50000" fill="hold" grpId="0" nodeType="withEffect">
                                  <p:stCondLst>
                                    <p:cond delay="0"/>
                                  </p:stCondLst>
                                  <p:childTnLst>
                                    <p:animMotion origin="layout" path="M -2.77778E-7 -3.7037E-7 L 0.14167 0.12199 " pathEditMode="relative" rAng="0" ptsTypes="AA">
                                      <p:cBhvr>
                                        <p:cTn id="44" dur="2000" fill="hold"/>
                                        <p:tgtEl>
                                          <p:spTgt spid="2067"/>
                                        </p:tgtEl>
                                        <p:attrNameLst>
                                          <p:attrName>ppt_x</p:attrName>
                                          <p:attrName>ppt_y</p:attrName>
                                        </p:attrNameLst>
                                      </p:cBhvr>
                                      <p:rCtr x="7083" y="6088"/>
                                    </p:animMotion>
                                  </p:childTnLst>
                                </p:cTn>
                              </p:par>
                              <p:par>
                                <p:cTn id="45" presetID="2" presetClass="entr" presetSubtype="3" fill="hold" grpId="0" nodeType="withEffect">
                                  <p:stCondLst>
                                    <p:cond delay="0"/>
                                  </p:stCondLst>
                                  <p:childTnLst>
                                    <p:set>
                                      <p:cBhvr>
                                        <p:cTn id="46" dur="1" fill="hold">
                                          <p:stCondLst>
                                            <p:cond delay="0"/>
                                          </p:stCondLst>
                                        </p:cTn>
                                        <p:tgtEl>
                                          <p:spTgt spid="2065"/>
                                        </p:tgtEl>
                                        <p:attrNameLst>
                                          <p:attrName>style.visibility</p:attrName>
                                        </p:attrNameLst>
                                      </p:cBhvr>
                                      <p:to>
                                        <p:strVal val="visible"/>
                                      </p:to>
                                    </p:set>
                                    <p:anim calcmode="lin" valueType="num">
                                      <p:cBhvr additive="base">
                                        <p:cTn id="47" dur="2000" fill="hold"/>
                                        <p:tgtEl>
                                          <p:spTgt spid="2065"/>
                                        </p:tgtEl>
                                        <p:attrNameLst>
                                          <p:attrName>ppt_x</p:attrName>
                                        </p:attrNameLst>
                                      </p:cBhvr>
                                      <p:tavLst>
                                        <p:tav tm="0">
                                          <p:val>
                                            <p:strVal val="1+#ppt_w/2"/>
                                          </p:val>
                                        </p:tav>
                                        <p:tav tm="100000">
                                          <p:val>
                                            <p:strVal val="#ppt_x"/>
                                          </p:val>
                                        </p:tav>
                                      </p:tavLst>
                                    </p:anim>
                                    <p:anim calcmode="lin" valueType="num">
                                      <p:cBhvr additive="base">
                                        <p:cTn id="48" dur="2000" fill="hold"/>
                                        <p:tgtEl>
                                          <p:spTgt spid="2065"/>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0"/>
                                  </p:stCondLst>
                                  <p:childTnLst>
                                    <p:set>
                                      <p:cBhvr>
                                        <p:cTn id="50" dur="1" fill="hold">
                                          <p:stCondLst>
                                            <p:cond delay="0"/>
                                          </p:stCondLst>
                                        </p:cTn>
                                        <p:tgtEl>
                                          <p:spTgt spid="2066"/>
                                        </p:tgtEl>
                                        <p:attrNameLst>
                                          <p:attrName>style.visibility</p:attrName>
                                        </p:attrNameLst>
                                      </p:cBhvr>
                                      <p:to>
                                        <p:strVal val="visible"/>
                                      </p:to>
                                    </p:set>
                                    <p:anim calcmode="lin" valueType="num">
                                      <p:cBhvr additive="base">
                                        <p:cTn id="51" dur="2000" fill="hold"/>
                                        <p:tgtEl>
                                          <p:spTgt spid="2066"/>
                                        </p:tgtEl>
                                        <p:attrNameLst>
                                          <p:attrName>ppt_x</p:attrName>
                                        </p:attrNameLst>
                                      </p:cBhvr>
                                      <p:tavLst>
                                        <p:tav tm="0">
                                          <p:val>
                                            <p:strVal val="0-#ppt_w/2"/>
                                          </p:val>
                                        </p:tav>
                                        <p:tav tm="100000">
                                          <p:val>
                                            <p:strVal val="#ppt_x"/>
                                          </p:val>
                                        </p:tav>
                                      </p:tavLst>
                                    </p:anim>
                                    <p:anim calcmode="lin" valueType="num">
                                      <p:cBhvr additive="base">
                                        <p:cTn id="52" dur="2000" fill="hold"/>
                                        <p:tgtEl>
                                          <p:spTgt spid="2066"/>
                                        </p:tgtEl>
                                        <p:attrNameLst>
                                          <p:attrName>ppt_y</p:attrName>
                                        </p:attrNameLst>
                                      </p:cBhvr>
                                      <p:tavLst>
                                        <p:tav tm="0">
                                          <p:val>
                                            <p:strVal val="0-#ppt_h/2"/>
                                          </p:val>
                                        </p:tav>
                                        <p:tav tm="100000">
                                          <p:val>
                                            <p:strVal val="#ppt_y"/>
                                          </p:val>
                                        </p:tav>
                                      </p:tavLst>
                                    </p:anim>
                                  </p:childTnLst>
                                </p:cTn>
                              </p:par>
                              <p:par>
                                <p:cTn id="53" presetID="42" presetClass="path" presetSubtype="0" accel="50000" decel="50000" fill="hold" grpId="0" nodeType="withEffect">
                                  <p:stCondLst>
                                    <p:cond delay="0"/>
                                  </p:stCondLst>
                                  <p:childTnLst>
                                    <p:animMotion origin="layout" path="M -3.05556E-6 -1.48148E-6 L 0.004 0.25394 " pathEditMode="relative" rAng="0" ptsTypes="AA">
                                      <p:cBhvr>
                                        <p:cTn id="54" dur="2000" fill="hold"/>
                                        <p:tgtEl>
                                          <p:spTgt spid="2071"/>
                                        </p:tgtEl>
                                        <p:attrNameLst>
                                          <p:attrName>ppt_x</p:attrName>
                                          <p:attrName>ppt_y</p:attrName>
                                        </p:attrNameLst>
                                      </p:cBhvr>
                                      <p:rCtr x="191" y="12685"/>
                                    </p:animMotion>
                                  </p:childTnLst>
                                </p:cTn>
                              </p:par>
                              <p:par>
                                <p:cTn id="55" presetID="2" presetClass="entr" presetSubtype="9" fill="hold" grpId="0" nodeType="withEffect">
                                  <p:stCondLst>
                                    <p:cond delay="0"/>
                                  </p:stCondLst>
                                  <p:childTnLst>
                                    <p:set>
                                      <p:cBhvr>
                                        <p:cTn id="56" dur="1" fill="hold">
                                          <p:stCondLst>
                                            <p:cond delay="0"/>
                                          </p:stCondLst>
                                        </p:cTn>
                                        <p:tgtEl>
                                          <p:spTgt spid="2068"/>
                                        </p:tgtEl>
                                        <p:attrNameLst>
                                          <p:attrName>style.visibility</p:attrName>
                                        </p:attrNameLst>
                                      </p:cBhvr>
                                      <p:to>
                                        <p:strVal val="visible"/>
                                      </p:to>
                                    </p:set>
                                    <p:anim calcmode="lin" valueType="num">
                                      <p:cBhvr additive="base">
                                        <p:cTn id="57" dur="2000" fill="hold"/>
                                        <p:tgtEl>
                                          <p:spTgt spid="2068"/>
                                        </p:tgtEl>
                                        <p:attrNameLst>
                                          <p:attrName>ppt_x</p:attrName>
                                        </p:attrNameLst>
                                      </p:cBhvr>
                                      <p:tavLst>
                                        <p:tav tm="0">
                                          <p:val>
                                            <p:strVal val="0-#ppt_w/2"/>
                                          </p:val>
                                        </p:tav>
                                        <p:tav tm="100000">
                                          <p:val>
                                            <p:strVal val="#ppt_x"/>
                                          </p:val>
                                        </p:tav>
                                      </p:tavLst>
                                    </p:anim>
                                    <p:anim calcmode="lin" valueType="num">
                                      <p:cBhvr additive="base">
                                        <p:cTn id="58" dur="2000" fill="hold"/>
                                        <p:tgtEl>
                                          <p:spTgt spid="2068"/>
                                        </p:tgtEl>
                                        <p:attrNameLst>
                                          <p:attrName>ppt_y</p:attrName>
                                        </p:attrNameLst>
                                      </p:cBhvr>
                                      <p:tavLst>
                                        <p:tav tm="0">
                                          <p:val>
                                            <p:strVal val="0-#ppt_h/2"/>
                                          </p:val>
                                        </p:tav>
                                        <p:tav tm="100000">
                                          <p:val>
                                            <p:strVal val="#ppt_y"/>
                                          </p:val>
                                        </p:tav>
                                      </p:tavLst>
                                    </p:anim>
                                  </p:childTnLst>
                                </p:cTn>
                              </p:par>
                              <p:par>
                                <p:cTn id="59" presetID="2" presetClass="entr" presetSubtype="9" fill="hold" grpId="0" nodeType="withEffect">
                                  <p:stCondLst>
                                    <p:cond delay="0"/>
                                  </p:stCondLst>
                                  <p:childTnLst>
                                    <p:set>
                                      <p:cBhvr>
                                        <p:cTn id="60" dur="1" fill="hold">
                                          <p:stCondLst>
                                            <p:cond delay="0"/>
                                          </p:stCondLst>
                                        </p:cTn>
                                        <p:tgtEl>
                                          <p:spTgt spid="2070"/>
                                        </p:tgtEl>
                                        <p:attrNameLst>
                                          <p:attrName>style.visibility</p:attrName>
                                        </p:attrNameLst>
                                      </p:cBhvr>
                                      <p:to>
                                        <p:strVal val="visible"/>
                                      </p:to>
                                    </p:set>
                                    <p:anim calcmode="lin" valueType="num">
                                      <p:cBhvr additive="base">
                                        <p:cTn id="61" dur="2000" fill="hold"/>
                                        <p:tgtEl>
                                          <p:spTgt spid="2070"/>
                                        </p:tgtEl>
                                        <p:attrNameLst>
                                          <p:attrName>ppt_x</p:attrName>
                                        </p:attrNameLst>
                                      </p:cBhvr>
                                      <p:tavLst>
                                        <p:tav tm="0">
                                          <p:val>
                                            <p:strVal val="0-#ppt_w/2"/>
                                          </p:val>
                                        </p:tav>
                                        <p:tav tm="100000">
                                          <p:val>
                                            <p:strVal val="#ppt_x"/>
                                          </p:val>
                                        </p:tav>
                                      </p:tavLst>
                                    </p:anim>
                                    <p:anim calcmode="lin" valueType="num">
                                      <p:cBhvr additive="base">
                                        <p:cTn id="62" dur="2000" fill="hold"/>
                                        <p:tgtEl>
                                          <p:spTgt spid="2070"/>
                                        </p:tgtEl>
                                        <p:attrNameLst>
                                          <p:attrName>ppt_y</p:attrName>
                                        </p:attrNameLst>
                                      </p:cBhvr>
                                      <p:tavLst>
                                        <p:tav tm="0">
                                          <p:val>
                                            <p:strVal val="0-#ppt_h/2"/>
                                          </p:val>
                                        </p:tav>
                                        <p:tav tm="100000">
                                          <p:val>
                                            <p:strVal val="#ppt_y"/>
                                          </p:val>
                                        </p:tav>
                                      </p:tavLst>
                                    </p:anim>
                                  </p:childTnLst>
                                </p:cTn>
                              </p:par>
                              <p:par>
                                <p:cTn id="63" presetID="0" presetClass="path" presetSubtype="0" accel="50000" decel="50000" fill="hold" grpId="2" nodeType="withEffect">
                                  <p:stCondLst>
                                    <p:cond delay="0"/>
                                  </p:stCondLst>
                                  <p:childTnLst>
                                    <p:animMotion origin="layout" path="M -2.22222E-6 -1.11111E-6 C -0.00416 -0.0037 -0.00833 -0.00741 -0.0125 -0.01111 C -0.01545 -0.01366 -0.01371 -0.02037 -0.01458 -0.025 C -0.01562 -0.03079 -0.01961 -0.04305 -0.02083 -0.04722 C -0.02257 -0.07592 -0.02639 -0.10301 -0.03333 -0.13055 C -0.03194 -0.16042 -0.03194 -0.19861 -0.01875 -0.225 C -0.00156 -0.20972 0.01493 -0.19838 0.03334 -0.18611 C 0.04202 -0.18032 0.04914 -0.17361 0.05834 -0.16944 C 0.06841 -0.1493 0.0566 -0.1338 0.04584 -0.11944 C 0.04063 -0.09167 0.04844 -0.12014 0.0375 -0.10555 C 0.03039 -0.09606 0.02986 -0.07801 0.025 -0.06667 C 0.02136 -0.05833 0.01736 -0.0537 0.0125 -0.04722 C 0.00816 -0.02963 0.0066 -0.02037 -0.00208 -0.00555 C -0.00382 -0.00255 -0.00972 -0.00069 -0.00833 0.00278 C -0.00711 0.00625 -0.00277 0.00093 -2.22222E-6 -1.11111E-6 Z " pathEditMode="relative" ptsTypes="fffffffffffffff">
                                      <p:cBhvr>
                                        <p:cTn id="64" dur="3000" fill="hold"/>
                                        <p:tgtEl>
                                          <p:spTgt spid="2059"/>
                                        </p:tgtEl>
                                        <p:attrNameLst>
                                          <p:attrName>ppt_x</p:attrName>
                                          <p:attrName>ppt_y</p:attrName>
                                        </p:attrNameLst>
                                      </p:cBhvr>
                                    </p:animMotion>
                                  </p:childTnLst>
                                </p:cTn>
                              </p:par>
                            </p:childTnLst>
                          </p:cTn>
                        </p:par>
                        <p:par>
                          <p:cTn id="65" fill="hold" nodeType="afterGroup">
                            <p:stCondLst>
                              <p:cond delay="3000"/>
                            </p:stCondLst>
                            <p:childTnLst>
                              <p:par>
                                <p:cTn id="66" presetID="0" presetClass="path" presetSubtype="0" repeatCount="indefinite" accel="50000" decel="50000" fill="hold" grpId="3" nodeType="afterEffect">
                                  <p:stCondLst>
                                    <p:cond delay="0"/>
                                  </p:stCondLst>
                                  <p:childTnLst>
                                    <p:animMotion origin="layout" path="M 6.94444E-6 1.11111E-6 C 0.0264 -0.00139 0.05331 0.00139 0.07917 -0.00555 C 0.08785 -0.00787 0.09706 -0.01435 0.10626 -0.01689 C 0.11719 -0.02546 0.12848 -0.02986 0.13751 -0.04166 C 0.13803 -0.04398 0.14532 -0.06597 0.14584 -0.06666 C 0.1481 -0.0699 0.1514 -0.0706 0.15417 -0.07245 C 0.16615 -0.07939 0.17883 -0.08541 0.19167 -0.08889 C 0.19445 -0.09074 0.1974 -0.09213 0.20001 -0.09444 C 0.20244 -0.09699 0.20365 -0.10092 0.20626 -0.10277 C 0.21008 -0.10555 0.21459 -0.10648 0.21876 -0.10833 C 0.22674 -0.12176 0.23074 -0.13148 0.23542 -0.14722 C 0.23629 -0.15694 0.23647 -0.17407 0.24167 -0.18333 C 0.24584 -0.19074 0.25626 -0.20277 0.25626 -0.20277 C 0.26077 -0.22106 0.25695 -0.20879 0.27292 -0.23611 L 0.27292 -0.23611 C 0.28022 -0.25532 0.28907 -0.28055 0.30001 -0.29722 C 0.30226 -0.30069 0.30591 -0.30231 0.30834 -0.30555 C 0.31077 -0.30879 0.31251 -0.31296 0.31459 -0.31666 C 0.31528 -0.31944 0.31789 -0.32245 0.31667 -0.325 C 0.31511 -0.32847 0.29601 -0.33611 0.29584 -0.33611 C 0.28126 -0.34004 0.2665 -0.34514 0.25209 -0.35 C 0.22622 -0.41921 0.26042 -0.45532 0.27084 -0.51111 C 0.27015 -0.52222 0.27119 -0.53379 0.26876 -0.54444 C 0.26806 -0.54722 0.26459 -0.54652 0.26251 -0.54722 C 0.24428 -0.55416 0.26285 -0.54606 0.24792 -0.55277 C 0.22778 -0.55069 0.20747 -0.54977 0.18751 -0.54444 C 0.16528 -0.54629 0.14306 -0.54699 0.12084 -0.55 C 0.11511 -0.55069 0.10417 -0.55555 0.10417 -0.55555 C 0.11407 -0.56435 0.12223 -0.57314 0.13126 -0.58333 C 0.13924 -0.59259 0.13716 -0.59421 0.14792 -0.60277 C 0.15105 -0.60532 0.15504 -0.60602 0.15834 -0.60833 C 0.16372 -0.6118 0.17101 -0.61944 0.17709 -0.62222 C 0.18907 -0.62754 0.19619 -0.62824 0.20834 -0.63055 C 0.22292 -0.62963 0.23768 -0.63102 0.25209 -0.62777 C 0.26025 -0.62592 0.25712 -0.61666 0.26042 -0.61111 C 0.26407 -0.60486 0.27292 -0.59444 0.27292 -0.59444 C 0.27796 -0.57407 0.28751 -0.56666 0.30001 -0.55 C 0.30209 -0.54722 0.30626 -0.54166 0.30626 -0.54166 C 0.30973 -0.51828 0.31754 -0.5125 0.32709 -0.49444 C 0.33004 -0.48889 0.33542 -0.47777 0.33542 -0.47777 C 0.34098 -0.44768 0.32761 -0.43426 0.31459 -0.41111 C 0.30574 -0.39537 0.29983 -0.3831 0.28751 -0.37222 C 0.27553 -0.34838 0.28994 -0.37847 0.28126 -0.35555 C 0.27761 -0.34606 0.27119 -0.33935 0.26667 -0.33055 C 0.2639 -0.3 0.26528 -0.26944 0.26876 -0.23889 C 0.2698 -0.22963 0.27292 -0.21111 0.27292 -0.21111 C 0.27414 -0.18865 0.27431 -0.175 0.27917 -0.15555 C 0.2757 -0.12384 0.27136 -0.10301 0.24584 -0.09444 C 0.23594 -0.08564 0.22414 -0.07893 0.21251 -0.075 C 0.204 -0.06759 0.19515 -0.06458 0.18542 -0.06111 C 0.16754 -0.04537 0.15608 -0.03634 0.13542 -0.03055 C 0.12726 -0.025 0.10244 -0.00625 0.09376 -0.00555 C 0.06945 -0.00393 0.04515 -0.0037 0.02084 -0.00277 C 0.0132 -0.00139 0.00556 0.00139 -0.00208 0.00278 C -0.01041 0.00417 -0.02708 0.00556 -0.02708 0.00556 " pathEditMode="relative" ptsTypes="fffffffffffffFffffffffffffffffffffffffffffffffffffffffA">
                                      <p:cBhvr>
                                        <p:cTn id="67" dur="5000" fill="hold"/>
                                        <p:tgtEl>
                                          <p:spTgt spid="205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 grpId="0" animBg="1"/>
      <p:bldP spid="2058" grpId="1" animBg="1"/>
      <p:bldP spid="2059" grpId="0" animBg="1"/>
      <p:bldP spid="2059" grpId="1" animBg="1"/>
      <p:bldP spid="2059" grpId="2" animBg="1"/>
      <p:bldP spid="2059" grpId="3" animBg="1"/>
      <p:bldP spid="2062" grpId="0" animBg="1"/>
      <p:bldP spid="2063" grpId="0" animBg="1"/>
      <p:bldP spid="2064" grpId="0" animBg="1"/>
      <p:bldP spid="2065" grpId="0" animBg="1"/>
      <p:bldP spid="2066" grpId="0" animBg="1"/>
      <p:bldP spid="2067" grpId="0" animBg="1"/>
      <p:bldP spid="2068" grpId="0" animBg="1"/>
      <p:bldP spid="2069" grpId="0" animBg="1"/>
      <p:bldP spid="2070" grpId="0" animBg="1"/>
      <p:bldP spid="207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 y="79375"/>
            <a:ext cx="913765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itle 1"/>
          <p:cNvSpPr>
            <a:spLocks noGrp="1"/>
          </p:cNvSpPr>
          <p:nvPr>
            <p:ph type="title"/>
          </p:nvPr>
        </p:nvSpPr>
        <p:spPr/>
        <p:txBody>
          <a:bodyPr/>
          <a:lstStyle/>
          <a:p>
            <a:pPr algn="l">
              <a:defRPr/>
            </a:pPr>
            <a:r>
              <a:rPr lang="en-US" altLang="en-US" dirty="0" smtClean="0">
                <a:solidFill>
                  <a:schemeClr val="accent6">
                    <a:lumMod val="75000"/>
                  </a:schemeClr>
                </a:solidFill>
                <a:latin typeface="Arial" panose="020B0604020202020204" pitchFamily="34" charset="0"/>
                <a:cs typeface="Arial" panose="020B0604020202020204" pitchFamily="34" charset="0"/>
              </a:rPr>
              <a:t>The Berlin Wall</a:t>
            </a:r>
            <a:endParaRPr lang="en-GB" altLang="en-US" dirty="0" smtClean="0">
              <a:solidFill>
                <a:schemeClr val="accent6">
                  <a:lumMod val="75000"/>
                </a:schemeClr>
              </a:solidFill>
              <a:latin typeface="Arial" panose="020B0604020202020204" pitchFamily="34" charset="0"/>
              <a:cs typeface="Arial" panose="020B0604020202020204" pitchFamily="34" charset="0"/>
            </a:endParaRPr>
          </a:p>
        </p:txBody>
      </p:sp>
      <p:pic>
        <p:nvPicPr>
          <p:cNvPr id="11268" name="Content Placeholder 3"/>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945063" y="1611313"/>
            <a:ext cx="3103562" cy="4525962"/>
          </a:xfrm>
        </p:spPr>
      </p:pic>
      <p:sp>
        <p:nvSpPr>
          <p:cNvPr id="2" name="TextBox 1"/>
          <p:cNvSpPr txBox="1"/>
          <p:nvPr/>
        </p:nvSpPr>
        <p:spPr>
          <a:xfrm>
            <a:off x="457200" y="1268413"/>
            <a:ext cx="4114800" cy="5078412"/>
          </a:xfrm>
          <a:prstGeom prst="rect">
            <a:avLst/>
          </a:prstGeom>
          <a:solidFill>
            <a:schemeClr val="accent6">
              <a:lumMod val="75000"/>
            </a:schemeClr>
          </a:solidFill>
        </p:spPr>
        <p:txBody>
          <a:bodyPr>
            <a:spAutoFit/>
          </a:bodyPr>
          <a:lstStyle/>
          <a:p>
            <a:pPr>
              <a:defRPr/>
            </a:pPr>
            <a:r>
              <a:rPr lang="en-GB" dirty="0">
                <a:solidFill>
                  <a:schemeClr val="bg1"/>
                </a:solidFill>
              </a:rPr>
              <a:t>After World War II, Germany was divided into East and West, including Berlin, the capital city.</a:t>
            </a:r>
          </a:p>
          <a:p>
            <a:pPr>
              <a:defRPr/>
            </a:pPr>
            <a:r>
              <a:rPr lang="en-GB" dirty="0">
                <a:solidFill>
                  <a:schemeClr val="bg1"/>
                </a:solidFill>
              </a:rPr>
              <a:t>2 million East Germans fled to the West between 1949 and 1961. 1,000 people a day were leaving so the Soviet Union agreed a wall should be built. </a:t>
            </a:r>
          </a:p>
          <a:p>
            <a:pPr>
              <a:defRPr/>
            </a:pPr>
            <a:r>
              <a:rPr lang="en-GB" dirty="0">
                <a:solidFill>
                  <a:schemeClr val="bg1"/>
                </a:solidFill>
              </a:rPr>
              <a:t>In Berlin a 27-mile barrier consisted of two concrete walls between which was a “death strip” up to 160 yards wide that contained hundreds of watchtowers.</a:t>
            </a:r>
          </a:p>
          <a:p>
            <a:pPr>
              <a:defRPr/>
            </a:pPr>
            <a:r>
              <a:rPr lang="en-GB" dirty="0">
                <a:solidFill>
                  <a:schemeClr val="bg1"/>
                </a:solidFill>
              </a:rPr>
              <a:t>More than 100 people died trying to cross the Berlin Wall.</a:t>
            </a:r>
          </a:p>
          <a:p>
            <a:pPr>
              <a:defRPr/>
            </a:pPr>
            <a:r>
              <a:rPr lang="en-GB" dirty="0">
                <a:solidFill>
                  <a:schemeClr val="bg1"/>
                </a:solidFill>
              </a:rPr>
              <a:t>The wall came down in 1989 to great celebration not long before Germany was reunited.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5600" y="290513"/>
            <a:ext cx="8229600" cy="1127125"/>
          </a:xfrm>
        </p:spPr>
        <p:txBody>
          <a:bodyPr/>
          <a:lstStyle/>
          <a:p>
            <a:pPr algn="l" eaLnBrk="1" hangingPunct="1">
              <a:defRPr/>
            </a:pPr>
            <a:r>
              <a:rPr lang="en-US" altLang="en-US" b="1" dirty="0" smtClean="0">
                <a:solidFill>
                  <a:schemeClr val="accent6">
                    <a:lumMod val="75000"/>
                  </a:schemeClr>
                </a:solidFill>
                <a:latin typeface="Arial" panose="020B0604020202020204" pitchFamily="34" charset="0"/>
                <a:cs typeface="Arial" panose="020B0604020202020204" pitchFamily="34" charset="0"/>
              </a:rPr>
              <a:t>Hadrian’s Wall</a:t>
            </a:r>
          </a:p>
        </p:txBody>
      </p:sp>
      <p:sp>
        <p:nvSpPr>
          <p:cNvPr id="12291" name="Rectangle 3"/>
          <p:cNvSpPr>
            <a:spLocks noGrp="1" noChangeArrowheads="1"/>
          </p:cNvSpPr>
          <p:nvPr>
            <p:ph type="body" idx="1"/>
          </p:nvPr>
        </p:nvSpPr>
        <p:spPr>
          <a:xfrm>
            <a:off x="4603750" y="2636838"/>
            <a:ext cx="4465638" cy="3992562"/>
          </a:xfrm>
        </p:spPr>
        <p:txBody>
          <a:bodyPr/>
          <a:lstStyle/>
          <a:p>
            <a:pPr eaLnBrk="1" hangingPunct="1"/>
            <a:r>
              <a:rPr lang="en-GB" altLang="en-US" smtClean="0"/>
              <a:t>Hadrian’s Wall was built by the Romans roughly between today’s England and Scotland.</a:t>
            </a:r>
          </a:p>
          <a:p>
            <a:pPr eaLnBrk="1" hangingPunct="1"/>
            <a:r>
              <a:rPr lang="en-GB" altLang="en-US" smtClean="0"/>
              <a:t>It was begun in AD 122, nearly 2,000 years ago.</a:t>
            </a:r>
          </a:p>
          <a:p>
            <a:pPr eaLnBrk="1" hangingPunct="1"/>
            <a:r>
              <a:rPr lang="en-GB" altLang="en-US" smtClean="0"/>
              <a:t>It was 73 miles long.</a:t>
            </a:r>
          </a:p>
        </p:txBody>
      </p:sp>
      <p:pic>
        <p:nvPicPr>
          <p:cNvPr id="12292" name="Picture 7" descr="800px-Hadrian%27s_Wall_map"/>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76213" y="1216025"/>
            <a:ext cx="4325937"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8" descr="Hadrian's_wall_at_Greenhead_Lough"/>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0825" y="3571875"/>
            <a:ext cx="4251325"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5" descr="Hadrian"/>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446963" y="620713"/>
            <a:ext cx="131286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3550" y="260350"/>
            <a:ext cx="8229600" cy="1081088"/>
          </a:xfrm>
        </p:spPr>
        <p:txBody>
          <a:bodyPr/>
          <a:lstStyle/>
          <a:p>
            <a:pPr algn="l" eaLnBrk="1" hangingPunct="1">
              <a:defRPr/>
            </a:pPr>
            <a:r>
              <a:rPr lang="en-US" altLang="en-US" dirty="0" smtClean="0">
                <a:solidFill>
                  <a:schemeClr val="accent6">
                    <a:lumMod val="75000"/>
                  </a:schemeClr>
                </a:solidFill>
                <a:latin typeface="Arial" panose="020B0604020202020204" pitchFamily="34" charset="0"/>
                <a:cs typeface="Arial" panose="020B0604020202020204" pitchFamily="34" charset="0"/>
              </a:rPr>
              <a:t>Peace Lines</a:t>
            </a:r>
          </a:p>
        </p:txBody>
      </p:sp>
      <p:sp>
        <p:nvSpPr>
          <p:cNvPr id="5123" name="Rectangle 3"/>
          <p:cNvSpPr>
            <a:spLocks noGrp="1" noChangeArrowheads="1"/>
          </p:cNvSpPr>
          <p:nvPr>
            <p:ph type="body" idx="1"/>
          </p:nvPr>
        </p:nvSpPr>
        <p:spPr>
          <a:xfrm>
            <a:off x="4932363" y="1125538"/>
            <a:ext cx="3851275" cy="4924425"/>
          </a:xfrm>
        </p:spPr>
        <p:txBody>
          <a:bodyPr rtlCol="0">
            <a:normAutofit fontScale="92500" lnSpcReduction="10000"/>
          </a:bodyPr>
          <a:lstStyle/>
          <a:p>
            <a:pPr eaLnBrk="1" fontAlgn="auto" hangingPunct="1">
              <a:spcAft>
                <a:spcPts val="0"/>
              </a:spcAft>
              <a:defRPr/>
            </a:pPr>
            <a:r>
              <a:rPr lang="en-GB" dirty="0" smtClean="0"/>
              <a:t>The “Peace Lines” in Belfast and other Northern Irish towns, separating Catholic and Protestant neighbourhoods</a:t>
            </a:r>
          </a:p>
          <a:p>
            <a:pPr eaLnBrk="1" fontAlgn="auto" hangingPunct="1">
              <a:spcAft>
                <a:spcPts val="0"/>
              </a:spcAft>
              <a:buFont typeface="Arial" panose="020B0604020202020204" pitchFamily="34" charset="0"/>
              <a:buNone/>
              <a:defRPr/>
            </a:pPr>
            <a:endParaRPr lang="en-GB" dirty="0" smtClean="0"/>
          </a:p>
          <a:p>
            <a:pPr eaLnBrk="1" fontAlgn="auto" hangingPunct="1">
              <a:spcAft>
                <a:spcPts val="0"/>
              </a:spcAft>
              <a:defRPr/>
            </a:pPr>
            <a:r>
              <a:rPr lang="en-GB" dirty="0"/>
              <a:t>B</a:t>
            </a:r>
            <a:r>
              <a:rPr lang="en-GB" dirty="0" smtClean="0"/>
              <a:t>uilt from 1969, there are now talks to bring down these barriers.</a:t>
            </a:r>
          </a:p>
        </p:txBody>
      </p:sp>
      <p:pic>
        <p:nvPicPr>
          <p:cNvPr id="13316" name="Picture 5" descr="Peace_Line%2C_Belfast_-_geograph_-_1254138"/>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63550" y="1198563"/>
            <a:ext cx="4225925" cy="242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6" descr="Berwick_Road%2C_Ardoyne%2C_Belfast_-_geograph"/>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5138" y="3603625"/>
            <a:ext cx="424815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7" descr="753px-Belfast_peace_line_Cupar_W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29013" y="4051300"/>
            <a:ext cx="3529013"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49275"/>
            <a:ext cx="6202363" cy="868363"/>
          </a:xfrm>
        </p:spPr>
        <p:txBody>
          <a:bodyPr rtlCol="0">
            <a:noAutofit/>
          </a:bodyPr>
          <a:lstStyle/>
          <a:p>
            <a:pPr algn="l" eaLnBrk="1" fontAlgn="auto" hangingPunct="1">
              <a:spcAft>
                <a:spcPts val="0"/>
              </a:spcAft>
              <a:defRPr/>
            </a:pPr>
            <a:r>
              <a:rPr lang="en-US" sz="3200" dirty="0" smtClean="0">
                <a:solidFill>
                  <a:schemeClr val="accent6">
                    <a:lumMod val="75000"/>
                  </a:schemeClr>
                </a:solidFill>
                <a:latin typeface="Arial" pitchFamily="34" charset="0"/>
                <a:cs typeface="Arial" pitchFamily="34" charset="0"/>
              </a:rPr>
              <a:t>Separation Barrier around the </a:t>
            </a:r>
            <a:br>
              <a:rPr lang="en-US" sz="3200" dirty="0" smtClean="0">
                <a:solidFill>
                  <a:schemeClr val="accent6">
                    <a:lumMod val="75000"/>
                  </a:schemeClr>
                </a:solidFill>
                <a:latin typeface="Arial" pitchFamily="34" charset="0"/>
                <a:cs typeface="Arial" pitchFamily="34" charset="0"/>
              </a:rPr>
            </a:br>
            <a:r>
              <a:rPr lang="en-US" sz="3200" dirty="0" smtClean="0">
                <a:solidFill>
                  <a:schemeClr val="accent6">
                    <a:lumMod val="75000"/>
                  </a:schemeClr>
                </a:solidFill>
                <a:latin typeface="Arial" pitchFamily="34" charset="0"/>
                <a:cs typeface="Arial" pitchFamily="34" charset="0"/>
              </a:rPr>
              <a:t>West Bank</a:t>
            </a:r>
          </a:p>
        </p:txBody>
      </p:sp>
      <p:sp>
        <p:nvSpPr>
          <p:cNvPr id="6147" name="Rectangle 3"/>
          <p:cNvSpPr>
            <a:spLocks noGrp="1" noChangeArrowheads="1"/>
          </p:cNvSpPr>
          <p:nvPr>
            <p:ph type="body" idx="1"/>
          </p:nvPr>
        </p:nvSpPr>
        <p:spPr>
          <a:xfrm>
            <a:off x="4348163" y="1004888"/>
            <a:ext cx="4787900" cy="4781550"/>
          </a:xfrm>
        </p:spPr>
        <p:txBody>
          <a:bodyPr rtlCol="0">
            <a:normAutofit fontScale="92500"/>
          </a:bodyPr>
          <a:lstStyle/>
          <a:p>
            <a:pPr eaLnBrk="1" fontAlgn="auto" hangingPunct="1">
              <a:lnSpc>
                <a:spcPct val="90000"/>
              </a:lnSpc>
              <a:spcAft>
                <a:spcPts val="0"/>
              </a:spcAft>
              <a:defRPr/>
            </a:pPr>
            <a:r>
              <a:rPr lang="en-GB" sz="2800" dirty="0" smtClean="0"/>
              <a:t>There is a barrier around the West Bank where Palestinians live, and another around Gaza.</a:t>
            </a:r>
          </a:p>
          <a:p>
            <a:pPr eaLnBrk="1" fontAlgn="auto" hangingPunct="1">
              <a:lnSpc>
                <a:spcPct val="90000"/>
              </a:lnSpc>
              <a:spcAft>
                <a:spcPts val="0"/>
              </a:spcAft>
              <a:defRPr/>
            </a:pPr>
            <a:r>
              <a:rPr lang="en-GB" sz="2800" dirty="0" smtClean="0"/>
              <a:t>Israel says that the barriers are needed for safety </a:t>
            </a:r>
          </a:p>
          <a:p>
            <a:pPr eaLnBrk="1" fontAlgn="auto" hangingPunct="1">
              <a:lnSpc>
                <a:spcPct val="90000"/>
              </a:lnSpc>
              <a:spcAft>
                <a:spcPts val="0"/>
              </a:spcAft>
              <a:defRPr/>
            </a:pPr>
            <a:r>
              <a:rPr lang="en-GB" sz="2800" dirty="0" smtClean="0"/>
              <a:t>Palestinians living nearby the West Bank barrier say they have lost land, water access, healthcare, and work.</a:t>
            </a:r>
          </a:p>
          <a:p>
            <a:pPr eaLnBrk="1" fontAlgn="auto" hangingPunct="1">
              <a:lnSpc>
                <a:spcPct val="90000"/>
              </a:lnSpc>
              <a:spcAft>
                <a:spcPts val="0"/>
              </a:spcAft>
              <a:defRPr/>
            </a:pPr>
            <a:r>
              <a:rPr lang="en-GB" sz="2800" dirty="0" smtClean="0"/>
              <a:t>It is going to be 430 miles long.</a:t>
            </a:r>
          </a:p>
          <a:p>
            <a:pPr eaLnBrk="1" fontAlgn="auto" hangingPunct="1">
              <a:lnSpc>
                <a:spcPct val="90000"/>
              </a:lnSpc>
              <a:spcAft>
                <a:spcPts val="0"/>
              </a:spcAft>
              <a:buFont typeface="Arial" panose="020B0604020202020204" pitchFamily="34" charset="0"/>
              <a:buNone/>
              <a:defRPr/>
            </a:pPr>
            <a:r>
              <a:rPr lang="en-GB" sz="2800" dirty="0" smtClean="0"/>
              <a:t> </a:t>
            </a:r>
          </a:p>
        </p:txBody>
      </p:sp>
      <p:pic>
        <p:nvPicPr>
          <p:cNvPr id="14340" name="Picture 5" descr="800px-Checkpoint_near_Abu_Dis"/>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39750" y="1412875"/>
            <a:ext cx="3681413"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descr="West_Bank_barrier_0998"/>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188" y="3933825"/>
            <a:ext cx="3600450"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4"/>
          </p:cNvPr>
          <p:cNvPicPr>
            <a:picLocks noChangeAspect="1"/>
          </p:cNvPicPr>
          <p:nvPr/>
        </p:nvPicPr>
        <p:blipFill>
          <a:blip r:embed="rId5"/>
          <a:stretch>
            <a:fillRect/>
          </a:stretch>
        </p:blipFill>
        <p:spPr>
          <a:xfrm>
            <a:off x="5004048" y="5127381"/>
            <a:ext cx="2721049" cy="1696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GB" altLang="en-US" smtClean="0"/>
          </a:p>
        </p:txBody>
      </p:sp>
      <p:sp>
        <p:nvSpPr>
          <p:cNvPr id="15363" name="Content Placeholder 2"/>
          <p:cNvSpPr>
            <a:spLocks noGrp="1"/>
          </p:cNvSpPr>
          <p:nvPr>
            <p:ph idx="1"/>
          </p:nvPr>
        </p:nvSpPr>
        <p:spPr>
          <a:xfrm>
            <a:off x="457200" y="549275"/>
            <a:ext cx="4835525" cy="5576888"/>
          </a:xfrm>
        </p:spPr>
        <p:txBody>
          <a:bodyPr/>
          <a:lstStyle/>
          <a:p>
            <a:pPr marL="0" indent="0">
              <a:buFont typeface="Arial" panose="020B0604020202020204" pitchFamily="34" charset="0"/>
              <a:buNone/>
            </a:pPr>
            <a:r>
              <a:rPr lang="en-US" altLang="en-US" sz="2800" smtClean="0">
                <a:latin typeface="Arial" panose="020B0604020202020204" pitchFamily="34" charset="0"/>
                <a:cs typeface="Arial" panose="020B0604020202020204" pitchFamily="34" charset="0"/>
              </a:rPr>
              <a:t>More than three quarters of the barrier has been built on the Palestinian side of the 1949 Armistice line, known as the “green line”. </a:t>
            </a:r>
          </a:p>
          <a:p>
            <a:pPr marL="0" indent="0" eaLnBrk="1" hangingPunct="1">
              <a:lnSpc>
                <a:spcPct val="90000"/>
              </a:lnSpc>
              <a:buFont typeface="Arial" panose="020B0604020202020204" pitchFamily="34" charset="0"/>
              <a:buNone/>
            </a:pPr>
            <a:r>
              <a:rPr lang="en-US" altLang="en-US" sz="2800" smtClean="0"/>
              <a:t>People argue about whether to call it “wall,” a “fence” or a “barrier”. </a:t>
            </a:r>
          </a:p>
          <a:p>
            <a:pPr marL="0" indent="0" eaLnBrk="1" hangingPunct="1">
              <a:lnSpc>
                <a:spcPct val="90000"/>
              </a:lnSpc>
              <a:buFont typeface="Arial" panose="020B0604020202020204" pitchFamily="34" charset="0"/>
              <a:buNone/>
            </a:pPr>
            <a:r>
              <a:rPr lang="en-US" altLang="en-US" sz="2800" smtClean="0"/>
              <a:t>Supporters say it is for “security” – opponents say it creates “apartheid” like the racial separation that existed in South Africa.</a:t>
            </a:r>
            <a:endParaRPr lang="en-GB" altLang="en-US" sz="2800" smtClean="0"/>
          </a:p>
          <a:p>
            <a:pPr marL="0" indent="0">
              <a:buFont typeface="Arial" panose="020B0604020202020204" pitchFamily="34" charset="0"/>
              <a:buNone/>
            </a:pPr>
            <a:endParaRPr lang="en-GB" altLang="en-US" smtClean="0">
              <a:latin typeface="Arial" panose="020B0604020202020204" pitchFamily="34" charset="0"/>
              <a:cs typeface="Arial" panose="020B0604020202020204" pitchFamily="34" charset="0"/>
            </a:endParaRPr>
          </a:p>
        </p:txBody>
      </p:sp>
      <p:pic>
        <p:nvPicPr>
          <p:cNvPr id="15364" name="Picture 2" descr="Related imag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364163" y="744538"/>
            <a:ext cx="2808287" cy="623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368800" y="490538"/>
            <a:ext cx="4911725" cy="638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le 1"/>
          <p:cNvSpPr>
            <a:spLocks noGrp="1"/>
          </p:cNvSpPr>
          <p:nvPr>
            <p:ph type="title"/>
          </p:nvPr>
        </p:nvSpPr>
        <p:spPr/>
        <p:txBody>
          <a:bodyPr/>
          <a:lstStyle/>
          <a:p>
            <a:endParaRPr lang="en-GB" altLang="en-US" smtClean="0"/>
          </a:p>
        </p:txBody>
      </p:sp>
      <p:pic>
        <p:nvPicPr>
          <p:cNvPr id="16388" name="Content Placeholder 4"/>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356100" y="1417638"/>
            <a:ext cx="747713" cy="809625"/>
          </a:xfrm>
        </p:spPr>
      </p:pic>
      <p:sp>
        <p:nvSpPr>
          <p:cNvPr id="6" name="Content Placeholder 2"/>
          <p:cNvSpPr txBox="1">
            <a:spLocks/>
          </p:cNvSpPr>
          <p:nvPr/>
        </p:nvSpPr>
        <p:spPr bwMode="auto">
          <a:xfrm>
            <a:off x="457200" y="1417638"/>
            <a:ext cx="3609975" cy="2659062"/>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en-GB" sz="2000" b="1" dirty="0" smtClean="0">
                <a:solidFill>
                  <a:schemeClr val="bg1"/>
                </a:solidFill>
                <a:latin typeface="Arial" panose="020B0604020202020204" pitchFamily="34" charset="0"/>
                <a:cs typeface="Arial" panose="020B0604020202020204" pitchFamily="34" charset="0"/>
              </a:rPr>
              <a:t>Write to argue:</a:t>
            </a:r>
          </a:p>
          <a:p>
            <a:pPr marL="0" indent="0">
              <a:buFont typeface="Arial" panose="020B0604020202020204" pitchFamily="34" charset="0"/>
              <a:buNone/>
              <a:defRPr/>
            </a:pPr>
            <a:r>
              <a:rPr lang="en-GB" sz="2000" dirty="0" smtClean="0">
                <a:solidFill>
                  <a:schemeClr val="bg1"/>
                </a:solidFill>
                <a:latin typeface="Arial" panose="020B0604020202020204" pitchFamily="34" charset="0"/>
                <a:cs typeface="Arial" panose="020B0604020202020204" pitchFamily="34" charset="0"/>
              </a:rPr>
              <a:t>Write a speech to the United Nations General Assembly either supporting the construction of the West Bank barrier or call for its removal.</a:t>
            </a:r>
          </a:p>
          <a:p>
            <a:pPr marL="0" indent="0">
              <a:buFont typeface="Arial" panose="020B0604020202020204" pitchFamily="34" charset="0"/>
              <a:buNone/>
              <a:defRPr/>
            </a:pPr>
            <a:r>
              <a:rPr lang="en-GB" sz="2000" dirty="0" smtClean="0">
                <a:solidFill>
                  <a:schemeClr val="bg1"/>
                </a:solidFill>
                <a:latin typeface="Arial" panose="020B0604020202020204" pitchFamily="34" charset="0"/>
                <a:cs typeface="Arial" panose="020B0604020202020204" pitchFamily="34" charset="0"/>
              </a:rPr>
              <a:t>You will need to consider both sides of the argument…</a:t>
            </a:r>
          </a:p>
          <a:p>
            <a:pPr marL="0" indent="0">
              <a:buFont typeface="Arial" panose="020B0604020202020204" pitchFamily="34" charset="0"/>
              <a:buNone/>
              <a:defRPr/>
            </a:pPr>
            <a:r>
              <a:rPr lang="en-GB" sz="1800" dirty="0" smtClean="0">
                <a:solidFill>
                  <a:schemeClr val="bg1"/>
                </a:solidFill>
                <a:latin typeface="Arial" panose="020B0604020202020204" pitchFamily="34" charset="0"/>
                <a:cs typeface="Arial" panose="020B0604020202020204" pitchFamily="34" charset="0"/>
              </a:rPr>
              <a:t> </a:t>
            </a:r>
          </a:p>
          <a:p>
            <a:pPr marL="0" indent="0">
              <a:buFont typeface="Arial" panose="020B0604020202020204" pitchFamily="34" charset="0"/>
              <a:buNone/>
              <a:defRPr/>
            </a:pPr>
            <a:endParaRPr lang="en-GB" sz="1400" dirty="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1031</TotalTime>
  <Words>820</Words>
  <Application>Microsoft Office PowerPoint</Application>
  <PresentationFormat>On-screen Show (4:3)</PresentationFormat>
  <Paragraphs>67</Paragraphs>
  <Slides>14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PowerPoint Presentation</vt:lpstr>
      <vt:lpstr>PowerPoint Presentation</vt:lpstr>
      <vt:lpstr>PowerPoint Presentation</vt:lpstr>
      <vt:lpstr>The Berlin Wall</vt:lpstr>
      <vt:lpstr>Hadrian’s Wall</vt:lpstr>
      <vt:lpstr>Peace Lines</vt:lpstr>
      <vt:lpstr>Separation Barrier around the  West Bank</vt:lpstr>
      <vt:lpstr>PowerPoint Presentation</vt:lpstr>
      <vt:lpstr>PowerPoint Presentation</vt:lpstr>
      <vt:lpstr>The Israeli Government says</vt:lpstr>
      <vt:lpstr>The Israeli Defence Forces say:</vt:lpstr>
      <vt:lpstr>ICJ Ruling</vt:lpstr>
      <vt:lpstr>“Stop the Wall”</vt:lpstr>
      <vt:lpstr>Peer Assessment</vt:lpstr>
    </vt:vector>
  </TitlesOfParts>
  <Company>Customer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Peace - Assembly 7 'Barriers to Peace'</dc:title>
  <dc:creator>Peace Education Network</dc:creator>
  <cp:lastModifiedBy>Ellis Brooks</cp:lastModifiedBy>
  <cp:revision>38</cp:revision>
  <dcterms:created xsi:type="dcterms:W3CDTF">2013-06-28T10:23:29Z</dcterms:created>
  <dcterms:modified xsi:type="dcterms:W3CDTF">2019-05-08T10:14:04Z</dcterms:modified>
</cp:coreProperties>
</file>