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5" r:id="rId2"/>
    <p:sldId id="270" r:id="rId3"/>
    <p:sldId id="266" r:id="rId4"/>
    <p:sldId id="267" r:id="rId5"/>
    <p:sldId id="259" r:id="rId6"/>
    <p:sldId id="258" r:id="rId7"/>
    <p:sldId id="268" r:id="rId8"/>
    <p:sldId id="260" r:id="rId9"/>
    <p:sldId id="261" r:id="rId10"/>
    <p:sldId id="262" r:id="rId11"/>
    <p:sldId id="263" r:id="rId12"/>
    <p:sldId id="269"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B47"/>
    <a:srgbClr val="F8CBAD"/>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43953" autoAdjust="0"/>
  </p:normalViewPr>
  <p:slideViewPr>
    <p:cSldViewPr snapToGrid="0">
      <p:cViewPr varScale="1">
        <p:scale>
          <a:sx n="47" d="100"/>
          <a:sy n="47" d="100"/>
        </p:scale>
        <p:origin x="2742"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AD6DB-275E-45D8-BA57-1C98F1E91185}" type="datetimeFigureOut">
              <a:rPr lang="en-GB" smtClean="0"/>
              <a:t>08/05/2019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DFE25D-7980-4FCA-8322-930BE6A3A1A1}" type="slidenum">
              <a:rPr lang="en-GB" smtClean="0"/>
              <a:t>‹#›</a:t>
            </a:fld>
            <a:endParaRPr lang="en-GB"/>
          </a:p>
        </p:txBody>
      </p:sp>
    </p:spTree>
    <p:extLst>
      <p:ext uri="{BB962C8B-B14F-4D97-AF65-F5344CB8AC3E}">
        <p14:creationId xmlns:p14="http://schemas.microsoft.com/office/powerpoint/2010/main" val="4230762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Arabic_languag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wikipedia.org/wiki/Israeli_West_Bank_barrier"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storiesfromyanounandbeyond.files.wordpress.com/2014/12/qalandia.jp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Mural at Aida Refugee</a:t>
            </a:r>
            <a:r>
              <a:rPr lang="en-GB" sz="1200" b="0" i="0" kern="1200" baseline="0" dirty="0" smtClean="0">
                <a:solidFill>
                  <a:schemeClr val="tx1"/>
                </a:solidFill>
                <a:effectLst/>
                <a:latin typeface="+mn-lt"/>
                <a:ea typeface="+mn-ea"/>
                <a:cs typeface="+mn-cs"/>
              </a:rPr>
              <a:t> Camp, which features in several Case Studies.</a:t>
            </a:r>
            <a:endParaRPr lang="en-GB"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3DFE25D-7980-4FCA-8322-930BE6A3A1A1}" type="slidenum">
              <a:rPr lang="en-GB" smtClean="0"/>
              <a:t>1</a:t>
            </a:fld>
            <a:endParaRPr lang="en-GB"/>
          </a:p>
        </p:txBody>
      </p:sp>
    </p:spTree>
    <p:extLst>
      <p:ext uri="{BB962C8B-B14F-4D97-AF65-F5344CB8AC3E}">
        <p14:creationId xmlns:p14="http://schemas.microsoft.com/office/powerpoint/2010/main" val="3126930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Posters put on the wall in Bethlehem (Beit </a:t>
            </a:r>
            <a:r>
              <a:rPr lang="en-GB" sz="1200" b="0" i="0" kern="1200" dirty="0" err="1" smtClean="0">
                <a:solidFill>
                  <a:schemeClr val="tx1"/>
                </a:solidFill>
                <a:effectLst/>
                <a:latin typeface="+mn-lt"/>
                <a:ea typeface="+mn-ea"/>
                <a:cs typeface="+mn-cs"/>
              </a:rPr>
              <a:t>Lehem</a:t>
            </a:r>
            <a:r>
              <a:rPr lang="en-GB" sz="1200" b="0" i="0" kern="1200" dirty="0" smtClean="0">
                <a:solidFill>
                  <a:schemeClr val="tx1"/>
                </a:solidFill>
                <a:effectLst/>
                <a:latin typeface="+mn-lt"/>
                <a:ea typeface="+mn-ea"/>
                <a:cs typeface="+mn-cs"/>
              </a:rPr>
              <a:t>) by the </a:t>
            </a:r>
            <a:r>
              <a:rPr lang="en-GB" sz="1200" b="0" i="0" kern="1200" dirty="0" err="1" smtClean="0">
                <a:solidFill>
                  <a:schemeClr val="tx1"/>
                </a:solidFill>
                <a:effectLst/>
                <a:latin typeface="+mn-lt"/>
                <a:ea typeface="+mn-ea"/>
                <a:cs typeface="+mn-cs"/>
              </a:rPr>
              <a:t>Sumud</a:t>
            </a:r>
            <a:r>
              <a:rPr lang="en-GB" sz="1200" b="0" i="0" kern="1200" dirty="0" smtClean="0">
                <a:solidFill>
                  <a:schemeClr val="tx1"/>
                </a:solidFill>
                <a:effectLst/>
                <a:latin typeface="+mn-lt"/>
                <a:ea typeface="+mn-ea"/>
                <a:cs typeface="+mn-cs"/>
              </a:rPr>
              <a:t> Story House. Photo credit: N. Ray/EAPPI</a:t>
            </a:r>
            <a:endParaRPr lang="en-GB" dirty="0"/>
          </a:p>
        </p:txBody>
      </p:sp>
      <p:sp>
        <p:nvSpPr>
          <p:cNvPr id="4" name="Slide Number Placeholder 3"/>
          <p:cNvSpPr>
            <a:spLocks noGrp="1"/>
          </p:cNvSpPr>
          <p:nvPr>
            <p:ph type="sldNum" sz="quarter" idx="10"/>
          </p:nvPr>
        </p:nvSpPr>
        <p:spPr/>
        <p:txBody>
          <a:bodyPr/>
          <a:lstStyle/>
          <a:p>
            <a:fld id="{8644A84A-BA96-4DAB-B1BF-676454338C7F}" type="slidenum">
              <a:rPr lang="en-GB" smtClean="0"/>
              <a:t>10</a:t>
            </a:fld>
            <a:endParaRPr lang="en-GB"/>
          </a:p>
        </p:txBody>
      </p:sp>
    </p:spTree>
    <p:extLst>
      <p:ext uri="{BB962C8B-B14F-4D97-AF65-F5344CB8AC3E}">
        <p14:creationId xmlns:p14="http://schemas.microsoft.com/office/powerpoint/2010/main" val="42834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Some of the graffiti on the wall in Bethlehem (Beit </a:t>
            </a:r>
            <a:r>
              <a:rPr lang="en-GB" sz="1200" b="0" i="0" kern="1200" dirty="0" err="1" smtClean="0">
                <a:solidFill>
                  <a:schemeClr val="tx1"/>
                </a:solidFill>
                <a:effectLst/>
                <a:latin typeface="+mn-lt"/>
                <a:ea typeface="+mn-ea"/>
                <a:cs typeface="+mn-cs"/>
              </a:rPr>
              <a:t>Lehem</a:t>
            </a:r>
            <a:r>
              <a:rPr lang="en-GB" sz="1200" b="0" i="0" kern="1200" dirty="0" smtClean="0">
                <a:solidFill>
                  <a:schemeClr val="tx1"/>
                </a:solidFill>
                <a:effectLst/>
                <a:latin typeface="+mn-lt"/>
                <a:ea typeface="+mn-ea"/>
                <a:cs typeface="+mn-cs"/>
              </a:rPr>
              <a:t>). Photo credit: N. Ray/EAPPI</a:t>
            </a:r>
            <a:endParaRPr lang="en-GB" dirty="0"/>
          </a:p>
        </p:txBody>
      </p:sp>
      <p:sp>
        <p:nvSpPr>
          <p:cNvPr id="4" name="Slide Number Placeholder 3"/>
          <p:cNvSpPr>
            <a:spLocks noGrp="1"/>
          </p:cNvSpPr>
          <p:nvPr>
            <p:ph type="sldNum" sz="quarter" idx="10"/>
          </p:nvPr>
        </p:nvSpPr>
        <p:spPr/>
        <p:txBody>
          <a:bodyPr/>
          <a:lstStyle/>
          <a:p>
            <a:fld id="{8644A84A-BA96-4DAB-B1BF-676454338C7F}" type="slidenum">
              <a:rPr lang="en-GB" smtClean="0"/>
              <a:t>11</a:t>
            </a:fld>
            <a:endParaRPr lang="en-GB"/>
          </a:p>
        </p:txBody>
      </p:sp>
    </p:spTree>
    <p:extLst>
      <p:ext uri="{BB962C8B-B14F-4D97-AF65-F5344CB8AC3E}">
        <p14:creationId xmlns:p14="http://schemas.microsoft.com/office/powerpoint/2010/main" val="2298733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Another street in Bethlehem (Beit </a:t>
            </a:r>
            <a:r>
              <a:rPr lang="en-GB" sz="1200" b="0" i="0" kern="1200" dirty="0" err="1" smtClean="0">
                <a:solidFill>
                  <a:schemeClr val="tx1"/>
                </a:solidFill>
                <a:effectLst/>
                <a:latin typeface="+mn-lt"/>
                <a:ea typeface="+mn-ea"/>
                <a:cs typeface="+mn-cs"/>
              </a:rPr>
              <a:t>Lehem</a:t>
            </a:r>
            <a:r>
              <a:rPr lang="en-GB" sz="1200" b="0" i="0" kern="1200" dirty="0" smtClean="0">
                <a:solidFill>
                  <a:schemeClr val="tx1"/>
                </a:solidFill>
                <a:effectLst/>
                <a:latin typeface="+mn-lt"/>
                <a:ea typeface="+mn-ea"/>
                <a:cs typeface="+mn-cs"/>
              </a:rPr>
              <a:t>) which has been affected by the presence of the wall. Photo credit: N. Ray/EAPPI</a:t>
            </a:r>
            <a:endParaRPr lang="en-GB" dirty="0"/>
          </a:p>
        </p:txBody>
      </p:sp>
      <p:sp>
        <p:nvSpPr>
          <p:cNvPr id="4" name="Slide Number Placeholder 3"/>
          <p:cNvSpPr>
            <a:spLocks noGrp="1"/>
          </p:cNvSpPr>
          <p:nvPr>
            <p:ph type="sldNum" sz="quarter" idx="10"/>
          </p:nvPr>
        </p:nvSpPr>
        <p:spPr/>
        <p:txBody>
          <a:bodyPr/>
          <a:lstStyle/>
          <a:p>
            <a:fld id="{8644A84A-BA96-4DAB-B1BF-676454338C7F}" type="slidenum">
              <a:rPr lang="en-GB" smtClean="0"/>
              <a:t>13</a:t>
            </a:fld>
            <a:endParaRPr lang="en-GB"/>
          </a:p>
        </p:txBody>
      </p:sp>
    </p:spTree>
    <p:extLst>
      <p:ext uri="{BB962C8B-B14F-4D97-AF65-F5344CB8AC3E}">
        <p14:creationId xmlns:p14="http://schemas.microsoft.com/office/powerpoint/2010/main" val="3722390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err="1" smtClean="0">
                <a:solidFill>
                  <a:schemeClr val="tx1"/>
                </a:solidFill>
                <a:effectLst/>
                <a:latin typeface="+mn-lt"/>
                <a:ea typeface="+mn-ea"/>
                <a:cs typeface="+mn-cs"/>
              </a:rPr>
              <a:t>Handala</a:t>
            </a:r>
            <a:r>
              <a:rPr lang="en-GB" sz="1200" b="0" i="0" kern="1200" dirty="0" smtClean="0">
                <a:solidFill>
                  <a:schemeClr val="tx1"/>
                </a:solidFill>
                <a:effectLst/>
                <a:latin typeface="+mn-lt"/>
                <a:ea typeface="+mn-ea"/>
                <a:cs typeface="+mn-cs"/>
              </a:rPr>
              <a:t> (</a:t>
            </a:r>
            <a:r>
              <a:rPr lang="en-GB" sz="1200" b="0" i="0" u="none" strike="noStrike" kern="1200" dirty="0" smtClean="0">
                <a:solidFill>
                  <a:schemeClr val="tx1"/>
                </a:solidFill>
                <a:effectLst/>
                <a:latin typeface="+mn-lt"/>
                <a:ea typeface="+mn-ea"/>
                <a:cs typeface="+mn-cs"/>
                <a:hlinkClick r:id="rId3" tooltip="Arabic language"/>
              </a:rPr>
              <a:t>Arabic</a:t>
            </a:r>
            <a:r>
              <a:rPr lang="en-GB" sz="1200" b="0" i="0" kern="1200" dirty="0" smtClean="0">
                <a:solidFill>
                  <a:schemeClr val="tx1"/>
                </a:solidFill>
                <a:effectLst/>
                <a:latin typeface="+mn-lt"/>
                <a:ea typeface="+mn-ea"/>
                <a:cs typeface="+mn-cs"/>
              </a:rPr>
              <a:t>: </a:t>
            </a:r>
            <a:r>
              <a:rPr lang="ar-AE" sz="1200" b="0" i="0" kern="1200" dirty="0" smtClean="0">
                <a:solidFill>
                  <a:schemeClr val="tx1"/>
                </a:solidFill>
                <a:effectLst/>
                <a:latin typeface="+mn-lt"/>
                <a:ea typeface="+mn-ea"/>
                <a:cs typeface="+mn-cs"/>
              </a:rPr>
              <a:t>حنظلة‎)</a:t>
            </a:r>
            <a:r>
              <a:rPr lang="en-US" sz="1200" b="0" i="0" kern="1200" baseline="0" dirty="0" smtClean="0">
                <a:solidFill>
                  <a:schemeClr val="tx1"/>
                </a:solidFill>
                <a:effectLst/>
                <a:latin typeface="+mn-lt"/>
                <a:ea typeface="+mn-ea"/>
                <a:cs typeface="+mn-cs"/>
              </a:rPr>
              <a:t>was created by the Palestinian cartoonist </a:t>
            </a:r>
            <a:r>
              <a:rPr lang="en-US" sz="1200" b="0" i="0" kern="1200" baseline="0" dirty="0" err="1" smtClean="0">
                <a:solidFill>
                  <a:schemeClr val="tx1"/>
                </a:solidFill>
                <a:effectLst/>
                <a:latin typeface="+mn-lt"/>
                <a:ea typeface="+mn-ea"/>
                <a:cs typeface="+mn-cs"/>
              </a:rPr>
              <a:t>Naji</a:t>
            </a:r>
            <a:r>
              <a:rPr lang="en-US" sz="1200" b="0" i="0" kern="1200" baseline="0" dirty="0" smtClean="0">
                <a:solidFill>
                  <a:schemeClr val="tx1"/>
                </a:solidFill>
                <a:effectLst/>
                <a:latin typeface="+mn-lt"/>
                <a:ea typeface="+mn-ea"/>
                <a:cs typeface="+mn-cs"/>
              </a:rPr>
              <a:t> Ali in1969. </a:t>
            </a:r>
            <a:r>
              <a:rPr lang="en-US" sz="1200" b="0" i="0" kern="1200" baseline="0" dirty="0" err="1" smtClean="0">
                <a:solidFill>
                  <a:schemeClr val="tx1"/>
                </a:solidFill>
                <a:effectLst/>
                <a:latin typeface="+mn-lt"/>
                <a:ea typeface="+mn-ea"/>
                <a:cs typeface="+mn-cs"/>
              </a:rPr>
              <a:t>Handala</a:t>
            </a:r>
            <a:r>
              <a:rPr lang="en-US" sz="1200" b="0" i="0" kern="1200" baseline="0" dirty="0" smtClean="0">
                <a:solidFill>
                  <a:schemeClr val="tx1"/>
                </a:solidFill>
                <a:effectLst/>
                <a:latin typeface="+mn-lt"/>
                <a:ea typeface="+mn-ea"/>
                <a:cs typeface="+mn-cs"/>
              </a:rPr>
              <a:t> represents the Palestinian people.</a:t>
            </a:r>
          </a:p>
          <a:p>
            <a:r>
              <a:rPr lang="en-US" sz="1200" b="0" i="0" kern="1200" baseline="0" dirty="0" err="1" smtClean="0">
                <a:solidFill>
                  <a:schemeClr val="tx1"/>
                </a:solidFill>
                <a:effectLst/>
                <a:latin typeface="+mn-lt"/>
                <a:ea typeface="+mn-ea"/>
                <a:cs typeface="+mn-cs"/>
              </a:rPr>
              <a:t>Handala</a:t>
            </a:r>
            <a:r>
              <a:rPr lang="en-US" sz="1200" b="0" i="0" kern="1200" baseline="0" dirty="0" smtClean="0">
                <a:solidFill>
                  <a:schemeClr val="tx1"/>
                </a:solidFill>
                <a:effectLst/>
                <a:latin typeface="+mn-lt"/>
                <a:ea typeface="+mn-ea"/>
                <a:cs typeface="+mn-cs"/>
              </a:rPr>
              <a:t> is named after a small desert plant. He always appears with his back to the reader.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https://www.youtube.com/watch?v=BWeUlcGYpBo</a:t>
            </a:r>
          </a:p>
          <a:p>
            <a:r>
              <a:rPr lang="en-US" sz="1200" b="0" i="0" kern="1200" baseline="0" dirty="0" smtClean="0">
                <a:solidFill>
                  <a:schemeClr val="tx1"/>
                </a:solidFill>
                <a:effectLst/>
                <a:latin typeface="+mn-lt"/>
                <a:ea typeface="+mn-ea"/>
                <a:cs typeface="+mn-cs"/>
              </a:rPr>
              <a:t> </a:t>
            </a:r>
          </a:p>
          <a:p>
            <a:endParaRPr lang="en-US" sz="1200" b="0" i="0" kern="1200" baseline="0" dirty="0" smtClean="0">
              <a:solidFill>
                <a:schemeClr val="tx1"/>
              </a:solidFill>
              <a:effectLst/>
              <a:latin typeface="+mn-lt"/>
              <a:ea typeface="+mn-ea"/>
              <a:cs typeface="+mn-cs"/>
            </a:endParaRPr>
          </a:p>
          <a:p>
            <a:r>
              <a:rPr lang="en-GB" sz="1200" b="0" i="0" kern="1200" dirty="0" err="1" smtClean="0">
                <a:solidFill>
                  <a:schemeClr val="tx1"/>
                </a:solidFill>
                <a:effectLst/>
                <a:latin typeface="+mn-lt"/>
                <a:ea typeface="+mn-ea"/>
                <a:cs typeface="+mn-cs"/>
              </a:rPr>
              <a:t>Naji</a:t>
            </a:r>
            <a:r>
              <a:rPr lang="en-GB" sz="1200" b="0" i="0" kern="1200" dirty="0" smtClean="0">
                <a:solidFill>
                  <a:schemeClr val="tx1"/>
                </a:solidFill>
                <a:effectLst/>
                <a:latin typeface="+mn-lt"/>
                <a:ea typeface="+mn-ea"/>
                <a:cs typeface="+mn-cs"/>
              </a:rPr>
              <a:t> al-Ali, a Palestinian cartoonist was killed</a:t>
            </a:r>
          </a:p>
          <a:p>
            <a:r>
              <a:rPr lang="en-GB" sz="1200" b="0" i="0" kern="1200" dirty="0" smtClean="0">
                <a:solidFill>
                  <a:schemeClr val="tx1"/>
                </a:solidFill>
                <a:effectLst/>
                <a:latin typeface="+mn-lt"/>
                <a:ea typeface="+mn-ea"/>
                <a:cs typeface="+mn-cs"/>
              </a:rPr>
              <a:t>in London in1987. His cartoons criticised</a:t>
            </a:r>
          </a:p>
          <a:p>
            <a:r>
              <a:rPr lang="en-GB" sz="1200" b="0" i="0" kern="1200" dirty="0" smtClean="0">
                <a:solidFill>
                  <a:schemeClr val="tx1"/>
                </a:solidFill>
                <a:effectLst/>
                <a:latin typeface="+mn-lt"/>
                <a:ea typeface="+mn-ea"/>
                <a:cs typeface="+mn-cs"/>
              </a:rPr>
              <a:t>everyone: Israel, Arab countries, the USA,</a:t>
            </a:r>
          </a:p>
          <a:p>
            <a:r>
              <a:rPr lang="en-GB" sz="1200" b="0" i="0" kern="1200" dirty="0" smtClean="0">
                <a:solidFill>
                  <a:schemeClr val="tx1"/>
                </a:solidFill>
                <a:effectLst/>
                <a:latin typeface="+mn-lt"/>
                <a:ea typeface="+mn-ea"/>
                <a:cs typeface="+mn-cs"/>
              </a:rPr>
              <a:t>Palestinian leaders. So it wasn’t clear who</a:t>
            </a:r>
          </a:p>
          <a:p>
            <a:r>
              <a:rPr lang="en-GB" sz="1200" b="0" i="0" kern="1200" dirty="0" smtClean="0">
                <a:solidFill>
                  <a:schemeClr val="tx1"/>
                </a:solidFill>
                <a:effectLst/>
                <a:latin typeface="+mn-lt"/>
                <a:ea typeface="+mn-ea"/>
                <a:cs typeface="+mn-cs"/>
              </a:rPr>
              <a:t>was responsible for his death - he had many</a:t>
            </a:r>
          </a:p>
          <a:p>
            <a:r>
              <a:rPr lang="en-GB" sz="1200" b="0" i="0" kern="1200" dirty="0" smtClean="0">
                <a:solidFill>
                  <a:schemeClr val="tx1"/>
                </a:solidFill>
                <a:effectLst/>
                <a:latin typeface="+mn-lt"/>
                <a:ea typeface="+mn-ea"/>
                <a:cs typeface="+mn-cs"/>
              </a:rPr>
              <a:t>enemies. We never see the face of </a:t>
            </a:r>
            <a:r>
              <a:rPr lang="en-GB" sz="1200" b="0" i="0" kern="1200" dirty="0" err="1" smtClean="0">
                <a:solidFill>
                  <a:schemeClr val="tx1"/>
                </a:solidFill>
                <a:effectLst/>
                <a:latin typeface="+mn-lt"/>
                <a:ea typeface="+mn-ea"/>
                <a:cs typeface="+mn-cs"/>
              </a:rPr>
              <a:t>Handala</a:t>
            </a:r>
            <a:r>
              <a:rPr lang="en-GB" sz="1200" b="0" i="0" kern="1200" dirty="0" smtClean="0">
                <a:solidFill>
                  <a:schemeClr val="tx1"/>
                </a:solidFill>
                <a:effectLst/>
                <a:latin typeface="+mn-lt"/>
                <a:ea typeface="+mn-ea"/>
                <a:cs typeface="+mn-cs"/>
              </a:rPr>
              <a:t>, the</a:t>
            </a:r>
          </a:p>
          <a:p>
            <a:r>
              <a:rPr lang="en-GB" sz="1200" b="0" i="0" kern="1200" dirty="0" smtClean="0">
                <a:solidFill>
                  <a:schemeClr val="tx1"/>
                </a:solidFill>
                <a:effectLst/>
                <a:latin typeface="+mn-lt"/>
                <a:ea typeface="+mn-ea"/>
                <a:cs typeface="+mn-cs"/>
              </a:rPr>
              <a:t>spiky haired boy is always pictured looking on</a:t>
            </a:r>
          </a:p>
          <a:p>
            <a:r>
              <a:rPr lang="en-GB" sz="1200" b="0" i="0" kern="1200" dirty="0" smtClean="0">
                <a:solidFill>
                  <a:schemeClr val="tx1"/>
                </a:solidFill>
                <a:effectLst/>
                <a:latin typeface="+mn-lt"/>
                <a:ea typeface="+mn-ea"/>
                <a:cs typeface="+mn-cs"/>
              </a:rPr>
              <a:t>at some injustice in the background. </a:t>
            </a:r>
            <a:r>
              <a:rPr lang="en-GB" sz="1200" b="0" i="0" kern="1200" dirty="0" err="1" smtClean="0">
                <a:solidFill>
                  <a:schemeClr val="tx1"/>
                </a:solidFill>
                <a:effectLst/>
                <a:latin typeface="+mn-lt"/>
                <a:ea typeface="+mn-ea"/>
                <a:cs typeface="+mn-cs"/>
              </a:rPr>
              <a:t>Handala</a:t>
            </a:r>
            <a:endParaRPr lang="en-GB" sz="1200" b="0" i="0" kern="1200" dirty="0" smtClean="0">
              <a:solidFill>
                <a:schemeClr val="tx1"/>
              </a:solidFill>
              <a:effectLst/>
              <a:latin typeface="+mn-lt"/>
              <a:ea typeface="+mn-ea"/>
              <a:cs typeface="+mn-cs"/>
            </a:endParaRPr>
          </a:p>
          <a:p>
            <a:r>
              <a:rPr lang="en-GB" sz="1200" b="0" i="0" kern="1200" dirty="0" smtClean="0">
                <a:solidFill>
                  <a:schemeClr val="tx1"/>
                </a:solidFill>
                <a:effectLst/>
                <a:latin typeface="+mn-lt"/>
                <a:ea typeface="+mn-ea"/>
                <a:cs typeface="+mn-cs"/>
              </a:rPr>
              <a:t>still appears in lots of Palestinian graffiti.</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3DFE25D-7980-4FCA-8322-930BE6A3A1A1}" type="slidenum">
              <a:rPr lang="en-GB" smtClean="0"/>
              <a:t>2</a:t>
            </a:fld>
            <a:endParaRPr lang="en-GB"/>
          </a:p>
        </p:txBody>
      </p:sp>
    </p:spTree>
    <p:extLst>
      <p:ext uri="{BB962C8B-B14F-4D97-AF65-F5344CB8AC3E}">
        <p14:creationId xmlns:p14="http://schemas.microsoft.com/office/powerpoint/2010/main" val="2267172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Bethlehem, artists Jonathan </a:t>
            </a:r>
            <a:r>
              <a:rPr lang="en-GB" sz="1200" b="0" i="0" kern="1200" dirty="0" err="1" smtClean="0">
                <a:solidFill>
                  <a:schemeClr val="tx1"/>
                </a:solidFill>
                <a:effectLst/>
                <a:latin typeface="+mn-lt"/>
                <a:ea typeface="+mn-ea"/>
                <a:cs typeface="+mn-cs"/>
              </a:rPr>
              <a:t>Kis</a:t>
            </a:r>
            <a:r>
              <a:rPr lang="en-GB" sz="1200" b="0" i="0" kern="1200" dirty="0" smtClean="0">
                <a:solidFill>
                  <a:schemeClr val="tx1"/>
                </a:solidFill>
                <a:effectLst/>
                <a:latin typeface="+mn-lt"/>
                <a:ea typeface="+mn-ea"/>
                <a:cs typeface="+mn-cs"/>
              </a:rPr>
              <a:t>-Lev and </a:t>
            </a:r>
            <a:r>
              <a:rPr lang="en-GB" sz="1200" b="0" i="0" kern="1200" dirty="0" err="1" smtClean="0">
                <a:solidFill>
                  <a:schemeClr val="tx1"/>
                </a:solidFill>
                <a:effectLst/>
                <a:latin typeface="+mn-lt"/>
                <a:ea typeface="+mn-ea"/>
                <a:cs typeface="+mn-cs"/>
              </a:rPr>
              <a:t>Moodi</a:t>
            </a:r>
            <a:r>
              <a:rPr lang="en-GB" sz="1200" b="0" i="0" kern="1200" dirty="0" smtClean="0">
                <a:solidFill>
                  <a:schemeClr val="tx1"/>
                </a:solidFill>
                <a:effectLst/>
                <a:latin typeface="+mn-lt"/>
                <a:ea typeface="+mn-ea"/>
                <a:cs typeface="+mn-cs"/>
              </a:rPr>
              <a:t> Abdallah working on the mural on the </a:t>
            </a:r>
            <a:r>
              <a:rPr lang="en-GB" sz="1200" b="0" i="0" u="none" strike="noStrike" kern="1200" dirty="0" smtClean="0">
                <a:solidFill>
                  <a:schemeClr val="tx1"/>
                </a:solidFill>
                <a:effectLst/>
                <a:latin typeface="+mn-lt"/>
                <a:ea typeface="+mn-ea"/>
                <a:cs typeface="+mn-cs"/>
                <a:hlinkClick r:id="rId3" tooltip="Israeli West Bank barrier"/>
              </a:rPr>
              <a:t>Israeli separation barrier</a:t>
            </a:r>
            <a:r>
              <a:rPr lang="en-GB" sz="1200" b="0" i="0" kern="1200" dirty="0" smtClean="0">
                <a:solidFill>
                  <a:schemeClr val="tx1"/>
                </a:solidFill>
                <a:effectLst/>
                <a:latin typeface="+mn-lt"/>
                <a:ea typeface="+mn-ea"/>
                <a:cs typeface="+mn-cs"/>
              </a:rPr>
              <a:t>, September 2014</a:t>
            </a:r>
            <a:endParaRPr lang="en-GB" dirty="0"/>
          </a:p>
        </p:txBody>
      </p:sp>
      <p:sp>
        <p:nvSpPr>
          <p:cNvPr id="4" name="Slide Number Placeholder 3"/>
          <p:cNvSpPr>
            <a:spLocks noGrp="1"/>
          </p:cNvSpPr>
          <p:nvPr>
            <p:ph type="sldNum" sz="quarter" idx="10"/>
          </p:nvPr>
        </p:nvSpPr>
        <p:spPr/>
        <p:txBody>
          <a:bodyPr/>
          <a:lstStyle/>
          <a:p>
            <a:fld id="{03DFE25D-7980-4FCA-8322-930BE6A3A1A1}" type="slidenum">
              <a:rPr lang="en-GB" smtClean="0"/>
              <a:t>3</a:t>
            </a:fld>
            <a:endParaRPr lang="en-GB"/>
          </a:p>
        </p:txBody>
      </p:sp>
    </p:spTree>
    <p:extLst>
      <p:ext uri="{BB962C8B-B14F-4D97-AF65-F5344CB8AC3E}">
        <p14:creationId xmlns:p14="http://schemas.microsoft.com/office/powerpoint/2010/main" val="3590867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latin typeface="Arial" panose="020B0604020202020204" pitchFamily="34" charset="0"/>
                <a:cs typeface="Arial" panose="020B0604020202020204" pitchFamily="34" charset="0"/>
              </a:rPr>
              <a:t>The word Graffiti comes from the Italian for “scratched”. People have been scratching and painting images on walls since before writing was invented. There are graffiti from the Vikings who reached Constantinople, from the people of Pompeii before the Roman town was  destroyed by a volcano, and hand prints on cave walls</a:t>
            </a:r>
          </a:p>
          <a:p>
            <a:r>
              <a:rPr lang="en-GB" sz="1200" dirty="0" smtClean="0">
                <a:latin typeface="Arial" panose="020B0604020202020204" pitchFamily="34" charset="0"/>
                <a:cs typeface="Arial" panose="020B0604020202020204" pitchFamily="34" charset="0"/>
              </a:rPr>
              <a:t>from 40,000 years ago.</a:t>
            </a:r>
          </a:p>
          <a:p>
            <a:r>
              <a:rPr lang="en-GB" sz="1200" dirty="0" smtClean="0">
                <a:latin typeface="Arial" panose="020B0604020202020204" pitchFamily="34" charset="0"/>
                <a:cs typeface="Arial" panose="020B0604020202020204" pitchFamily="34" charset="0"/>
              </a:rPr>
              <a:t>Graffiti has often been used in history to voice opposition of those in power.</a:t>
            </a:r>
          </a:p>
          <a:p>
            <a:r>
              <a:rPr lang="en-GB" sz="1200" dirty="0" smtClean="0">
                <a:latin typeface="Arial" panose="020B0604020202020204" pitchFamily="34" charset="0"/>
                <a:cs typeface="Arial" panose="020B0604020202020204" pitchFamily="34" charset="0"/>
              </a:rPr>
              <a:t>Israeli law described Palestinian graffiti in Gaza and the West Bank as terrorism during the First Intifada. Today, on the houses of refugee camps, on the barrier around the West Bank, on many exposed walls, graffiti expresses what people are thinking.</a:t>
            </a:r>
          </a:p>
          <a:p>
            <a:r>
              <a:rPr lang="en-GB" sz="1200" dirty="0" smtClean="0">
                <a:latin typeface="Arial" panose="020B0604020202020204" pitchFamily="34" charset="0"/>
                <a:cs typeface="Arial" panose="020B0604020202020204" pitchFamily="34" charset="0"/>
              </a:rPr>
              <a:t>Like the Berlin wall and the peace lines of Northern Ireland, the wall around the West Bank is painted on by thousands of people, Palestinians, Israelis and international activists.</a:t>
            </a:r>
          </a:p>
          <a:p>
            <a:r>
              <a:rPr lang="en-GB" sz="1200" smtClean="0">
                <a:latin typeface="Arial" panose="020B0604020202020204" pitchFamily="34" charset="0"/>
                <a:cs typeface="Arial" panose="020B0604020202020204" pitchFamily="34" charset="0"/>
              </a:rPr>
              <a:t>The British artist “Banksy” has made his mark in several places.</a:t>
            </a: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3DFE25D-7980-4FCA-8322-930BE6A3A1A1}" type="slidenum">
              <a:rPr lang="en-GB" smtClean="0"/>
              <a:t>4</a:t>
            </a:fld>
            <a:endParaRPr lang="en-GB"/>
          </a:p>
        </p:txBody>
      </p:sp>
    </p:spTree>
    <p:extLst>
      <p:ext uri="{BB962C8B-B14F-4D97-AF65-F5344CB8AC3E}">
        <p14:creationId xmlns:p14="http://schemas.microsoft.com/office/powerpoint/2010/main" val="2783020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https://blog.eappi.org/2016/09/30/how-was-the-checkpoint-today/</a:t>
            </a:r>
            <a:endParaRPr lang="en-GB" dirty="0"/>
          </a:p>
        </p:txBody>
      </p:sp>
      <p:sp>
        <p:nvSpPr>
          <p:cNvPr id="4" name="Slide Number Placeholder 3"/>
          <p:cNvSpPr>
            <a:spLocks noGrp="1"/>
          </p:cNvSpPr>
          <p:nvPr>
            <p:ph type="sldNum" sz="quarter" idx="10"/>
          </p:nvPr>
        </p:nvSpPr>
        <p:spPr/>
        <p:txBody>
          <a:bodyPr/>
          <a:lstStyle/>
          <a:p>
            <a:fld id="{8644A84A-BA96-4DAB-B1BF-676454338C7F}" type="slidenum">
              <a:rPr lang="en-GB" smtClean="0"/>
              <a:t>5</a:t>
            </a:fld>
            <a:endParaRPr lang="en-GB"/>
          </a:p>
        </p:txBody>
      </p:sp>
    </p:spTree>
    <p:extLst>
      <p:ext uri="{BB962C8B-B14F-4D97-AF65-F5344CB8AC3E}">
        <p14:creationId xmlns:p14="http://schemas.microsoft.com/office/powerpoint/2010/main" val="1604570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b="0" i="0" kern="1200" dirty="0" smtClean="0">
                <a:solidFill>
                  <a:schemeClr val="tx1"/>
                </a:solidFill>
                <a:effectLst/>
                <a:latin typeface="+mn-lt"/>
                <a:ea typeface="+mn-ea"/>
                <a:cs typeface="+mn-cs"/>
              </a:rPr>
              <a:t>The height of the wall in Bethlehem (Beit </a:t>
            </a:r>
            <a:r>
              <a:rPr lang="en-GB" sz="1200" b="0" i="0" kern="1200" dirty="0" err="1" smtClean="0">
                <a:solidFill>
                  <a:schemeClr val="tx1"/>
                </a:solidFill>
                <a:effectLst/>
                <a:latin typeface="+mn-lt"/>
                <a:ea typeface="+mn-ea"/>
                <a:cs typeface="+mn-cs"/>
              </a:rPr>
              <a:t>Lehem</a:t>
            </a:r>
            <a:r>
              <a:rPr lang="en-GB" sz="1200" b="0" i="0" kern="1200" dirty="0" smtClean="0">
                <a:solidFill>
                  <a:schemeClr val="tx1"/>
                </a:solidFill>
                <a:effectLst/>
                <a:latin typeface="+mn-lt"/>
                <a:ea typeface="+mn-ea"/>
                <a:cs typeface="+mn-cs"/>
              </a:rPr>
              <a:t>). Photo credit: EAPPI</a:t>
            </a:r>
          </a:p>
          <a:p>
            <a:r>
              <a:rPr lang="en-GB" sz="1200" b="0" i="0" u="none" strike="noStrike" kern="1200" dirty="0" smtClean="0">
                <a:solidFill>
                  <a:schemeClr val="tx1"/>
                </a:solidFill>
                <a:effectLst/>
                <a:latin typeface="+mn-lt"/>
                <a:ea typeface="+mn-ea"/>
                <a:cs typeface="+mn-cs"/>
                <a:hlinkClick r:id="rId3"/>
              </a:rPr>
              <a:t/>
            </a:r>
            <a:br>
              <a:rPr lang="en-GB" sz="1200" b="0" i="0" u="none" strike="noStrike" kern="1200" dirty="0" smtClean="0">
                <a:solidFill>
                  <a:schemeClr val="tx1"/>
                </a:solidFill>
                <a:effectLst/>
                <a:latin typeface="+mn-lt"/>
                <a:ea typeface="+mn-ea"/>
                <a:cs typeface="+mn-cs"/>
                <a:hlinkClick r:id="rId3"/>
              </a:rPr>
            </a:br>
            <a:endParaRPr lang="en-GB" dirty="0"/>
          </a:p>
        </p:txBody>
      </p:sp>
      <p:sp>
        <p:nvSpPr>
          <p:cNvPr id="4" name="Slide Number Placeholder 3"/>
          <p:cNvSpPr>
            <a:spLocks noGrp="1"/>
          </p:cNvSpPr>
          <p:nvPr>
            <p:ph type="sldNum" sz="quarter" idx="10"/>
          </p:nvPr>
        </p:nvSpPr>
        <p:spPr/>
        <p:txBody>
          <a:bodyPr/>
          <a:lstStyle/>
          <a:p>
            <a:fld id="{8644A84A-BA96-4DAB-B1BF-676454338C7F}" type="slidenum">
              <a:rPr lang="en-GB" smtClean="0"/>
              <a:t>6</a:t>
            </a:fld>
            <a:endParaRPr lang="en-GB"/>
          </a:p>
        </p:txBody>
      </p:sp>
    </p:spTree>
    <p:extLst>
      <p:ext uri="{BB962C8B-B14F-4D97-AF65-F5344CB8AC3E}">
        <p14:creationId xmlns:p14="http://schemas.microsoft.com/office/powerpoint/2010/main" val="519279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smtClean="0">
                <a:solidFill>
                  <a:schemeClr val="tx1"/>
                </a:solidFill>
                <a:effectLst/>
                <a:latin typeface="+mn-lt"/>
                <a:ea typeface="+mn-ea"/>
                <a:cs typeface="+mn-cs"/>
              </a:rPr>
              <a:t>A mural painted on the wall of a disused pumping station beside route 90, the main highway which stretches the length of the Jordan Valley. The writing reads, 'Our water is our life so let’s preserve it”. In the Jordan Valley numerous springs and wells have been made redundant as the Mountain Aquifer on the western edge of the valley is increasingly exploited by the Israeli-state owned company </a:t>
            </a:r>
            <a:r>
              <a:rPr lang="en-GB" sz="1200" b="0" i="1" kern="1200" dirty="0" err="1" smtClean="0">
                <a:solidFill>
                  <a:schemeClr val="tx1"/>
                </a:solidFill>
                <a:effectLst/>
                <a:latin typeface="+mn-lt"/>
                <a:ea typeface="+mn-ea"/>
                <a:cs typeface="+mn-cs"/>
              </a:rPr>
              <a:t>Mekorot</a:t>
            </a:r>
            <a:r>
              <a:rPr lang="en-GB" sz="1200" b="0" i="1" kern="1200" dirty="0" smtClean="0">
                <a:solidFill>
                  <a:schemeClr val="tx1"/>
                </a:solidFill>
                <a:effectLst/>
                <a:latin typeface="+mn-lt"/>
                <a:ea typeface="+mn-ea"/>
                <a:cs typeface="+mn-cs"/>
              </a:rPr>
              <a:t>. © Amnesty International</a:t>
            </a:r>
            <a:endParaRPr lang="en-GB" dirty="0"/>
          </a:p>
        </p:txBody>
      </p:sp>
      <p:sp>
        <p:nvSpPr>
          <p:cNvPr id="4" name="Slide Number Placeholder 3"/>
          <p:cNvSpPr>
            <a:spLocks noGrp="1"/>
          </p:cNvSpPr>
          <p:nvPr>
            <p:ph type="sldNum" sz="quarter" idx="10"/>
          </p:nvPr>
        </p:nvSpPr>
        <p:spPr/>
        <p:txBody>
          <a:bodyPr/>
          <a:lstStyle/>
          <a:p>
            <a:fld id="{03DFE25D-7980-4FCA-8322-930BE6A3A1A1}" type="slidenum">
              <a:rPr lang="en-GB" smtClean="0"/>
              <a:t>7</a:t>
            </a:fld>
            <a:endParaRPr lang="en-GB"/>
          </a:p>
        </p:txBody>
      </p:sp>
    </p:spTree>
    <p:extLst>
      <p:ext uri="{BB962C8B-B14F-4D97-AF65-F5344CB8AC3E}">
        <p14:creationId xmlns:p14="http://schemas.microsoft.com/office/powerpoint/2010/main" val="3467015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A Christmas tree painted onto the wall next to an Israeli military watch tower in Bethlehem (Beit </a:t>
            </a:r>
            <a:r>
              <a:rPr lang="en-GB" sz="1200" b="0" i="0" kern="1200" dirty="0" err="1" smtClean="0">
                <a:solidFill>
                  <a:schemeClr val="tx1"/>
                </a:solidFill>
                <a:effectLst/>
                <a:latin typeface="+mn-lt"/>
                <a:ea typeface="+mn-ea"/>
                <a:cs typeface="+mn-cs"/>
              </a:rPr>
              <a:t>Lehem</a:t>
            </a:r>
            <a:r>
              <a:rPr lang="en-GB" sz="1200" b="0" i="0" kern="1200" dirty="0" smtClean="0">
                <a:solidFill>
                  <a:schemeClr val="tx1"/>
                </a:solidFill>
                <a:effectLst/>
                <a:latin typeface="+mn-lt"/>
                <a:ea typeface="+mn-ea"/>
                <a:cs typeface="+mn-cs"/>
              </a:rPr>
              <a:t>). Photo credit: N. Ray/EAPPI</a:t>
            </a:r>
            <a:endParaRPr lang="en-GB" dirty="0"/>
          </a:p>
        </p:txBody>
      </p:sp>
      <p:sp>
        <p:nvSpPr>
          <p:cNvPr id="4" name="Slide Number Placeholder 3"/>
          <p:cNvSpPr>
            <a:spLocks noGrp="1"/>
          </p:cNvSpPr>
          <p:nvPr>
            <p:ph type="sldNum" sz="quarter" idx="10"/>
          </p:nvPr>
        </p:nvSpPr>
        <p:spPr/>
        <p:txBody>
          <a:bodyPr/>
          <a:lstStyle/>
          <a:p>
            <a:fld id="{8644A84A-BA96-4DAB-B1BF-676454338C7F}" type="slidenum">
              <a:rPr lang="en-GB" smtClean="0"/>
              <a:t>8</a:t>
            </a:fld>
            <a:endParaRPr lang="en-GB"/>
          </a:p>
        </p:txBody>
      </p:sp>
    </p:spTree>
    <p:extLst>
      <p:ext uri="{BB962C8B-B14F-4D97-AF65-F5344CB8AC3E}">
        <p14:creationId xmlns:p14="http://schemas.microsoft.com/office/powerpoint/2010/main" val="1305871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This used to be the main road through Bethlehem (Beit </a:t>
            </a:r>
            <a:r>
              <a:rPr lang="en-GB" sz="1200" b="0" i="0" kern="1200" dirty="0" err="1" smtClean="0">
                <a:solidFill>
                  <a:schemeClr val="tx1"/>
                </a:solidFill>
                <a:effectLst/>
                <a:latin typeface="+mn-lt"/>
                <a:ea typeface="+mn-ea"/>
                <a:cs typeface="+mn-cs"/>
              </a:rPr>
              <a:t>Lehem</a:t>
            </a:r>
            <a:r>
              <a:rPr lang="en-GB" sz="1200" b="0" i="0" kern="1200" dirty="0" smtClean="0">
                <a:solidFill>
                  <a:schemeClr val="tx1"/>
                </a:solidFill>
                <a:effectLst/>
                <a:latin typeface="+mn-lt"/>
                <a:ea typeface="+mn-ea"/>
                <a:cs typeface="+mn-cs"/>
              </a:rPr>
              <a:t>), it is no longer because of the wall. Palestinian businesses along this road have been severely affected. Photo credit: N. Ray/EAPPI</a:t>
            </a:r>
            <a:endParaRPr lang="en-GB" dirty="0"/>
          </a:p>
        </p:txBody>
      </p:sp>
      <p:sp>
        <p:nvSpPr>
          <p:cNvPr id="4" name="Slide Number Placeholder 3"/>
          <p:cNvSpPr>
            <a:spLocks noGrp="1"/>
          </p:cNvSpPr>
          <p:nvPr>
            <p:ph type="sldNum" sz="quarter" idx="10"/>
          </p:nvPr>
        </p:nvSpPr>
        <p:spPr/>
        <p:txBody>
          <a:bodyPr/>
          <a:lstStyle/>
          <a:p>
            <a:fld id="{8644A84A-BA96-4DAB-B1BF-676454338C7F}" type="slidenum">
              <a:rPr lang="en-GB" smtClean="0"/>
              <a:t>9</a:t>
            </a:fld>
            <a:endParaRPr lang="en-GB"/>
          </a:p>
        </p:txBody>
      </p:sp>
    </p:spTree>
    <p:extLst>
      <p:ext uri="{BB962C8B-B14F-4D97-AF65-F5344CB8AC3E}">
        <p14:creationId xmlns:p14="http://schemas.microsoft.com/office/powerpoint/2010/main" val="238385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E1DCD46E-A518-43D1-B8FC-BCC20A19F9F9}" type="datetime1">
              <a:rPr lang="en-GB" smtClean="0"/>
              <a:t>08/05/2019</a:t>
            </a:fld>
            <a:endParaRPr lang="en-GB" dirty="0"/>
          </a:p>
        </p:txBody>
      </p:sp>
      <p:sp>
        <p:nvSpPr>
          <p:cNvPr id="5" name="Footer Placeholder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r>
              <a:rPr lang="en-US" dirty="0" smtClean="0"/>
              <a:t>All resources at </a:t>
            </a:r>
            <a:r>
              <a:rPr lang="en-US" b="1" dirty="0" smtClean="0"/>
              <a:t>quaker.org.uk/teaching</a:t>
            </a:r>
            <a:endParaRPr lang="en-GB" b="1"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spTree>
    <p:extLst>
      <p:ext uri="{BB962C8B-B14F-4D97-AF65-F5344CB8AC3E}">
        <p14:creationId xmlns:p14="http://schemas.microsoft.com/office/powerpoint/2010/main" val="3504893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B0F1888-CDA2-42E6-9677-01D1E9DB5E72}"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3683250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EE775B-4120-4A99-91A7-31817A068EA1}"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930949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D8B753C-7636-4B88-8167-8DD4DD207C77}" type="datetime1">
              <a:rPr lang="en-GB" smtClean="0"/>
              <a:t>08/05/2019</a:t>
            </a:fld>
            <a:endParaRPr lang="en-GB"/>
          </a:p>
        </p:txBody>
      </p:sp>
      <p:sp>
        <p:nvSpPr>
          <p:cNvPr id="5" name="Footer Placeholder 4"/>
          <p:cNvSpPr>
            <a:spLocks noGrp="1"/>
          </p:cNvSpPr>
          <p:nvPr>
            <p:ph type="ftr" sz="quarter" idx="11"/>
          </p:nvPr>
        </p:nvSpPr>
        <p:spPr/>
        <p:txBody>
          <a:bodyPr/>
          <a:lstStyle/>
          <a:p>
            <a:r>
              <a:rPr lang="en-US" smtClean="0"/>
              <a:t>All resources at quaker.org.uk/teaching</a:t>
            </a:r>
            <a:endParaRPr lang="en-GB" dirty="0"/>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782701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D04D554-A184-4E90-B253-C5AA58C1F49C}"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1097704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E9770C0-96EC-4594-8A23-FEC0F72475DF}"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64429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A2F4BC-A2D3-4714-859D-AA710586C6C2}" type="datetime1">
              <a:rPr lang="en-GB" smtClean="0"/>
              <a:t>08/05/2019</a:t>
            </a:fld>
            <a:endParaRPr lang="en-GB"/>
          </a:p>
        </p:txBody>
      </p:sp>
      <p:sp>
        <p:nvSpPr>
          <p:cNvPr id="8" name="Footer Placeholder 7"/>
          <p:cNvSpPr>
            <a:spLocks noGrp="1"/>
          </p:cNvSpPr>
          <p:nvPr>
            <p:ph type="ftr" sz="quarter" idx="11"/>
          </p:nvPr>
        </p:nvSpPr>
        <p:spPr/>
        <p:txBody>
          <a:bodyPr/>
          <a:lstStyle/>
          <a:p>
            <a:r>
              <a:rPr lang="en-GB" smtClean="0"/>
              <a:t>All resources at quaker.org.uk/teaching</a:t>
            </a:r>
            <a:endParaRPr lang="en-GB"/>
          </a:p>
        </p:txBody>
      </p:sp>
      <p:sp>
        <p:nvSpPr>
          <p:cNvPr id="9" name="Slide Number Placeholder 8"/>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22330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0A94852-BF20-4B58-BCD4-A71B34A85957}" type="datetime1">
              <a:rPr lang="en-GB" smtClean="0"/>
              <a:t>08/05/2019</a:t>
            </a:fld>
            <a:endParaRPr lang="en-GB"/>
          </a:p>
        </p:txBody>
      </p:sp>
      <p:sp>
        <p:nvSpPr>
          <p:cNvPr id="4" name="Footer Placeholder 3"/>
          <p:cNvSpPr>
            <a:spLocks noGrp="1"/>
          </p:cNvSpPr>
          <p:nvPr>
            <p:ph type="ftr" sz="quarter" idx="11"/>
          </p:nvPr>
        </p:nvSpPr>
        <p:spPr/>
        <p:txBody>
          <a:bodyPr/>
          <a:lstStyle/>
          <a:p>
            <a:r>
              <a:rPr lang="en-GB" smtClean="0"/>
              <a:t>All resources at quaker.org.uk/teaching</a:t>
            </a:r>
            <a:endParaRPr lang="en-GB"/>
          </a:p>
        </p:txBody>
      </p:sp>
      <p:sp>
        <p:nvSpPr>
          <p:cNvPr id="5" name="Slide Number Placeholder 4"/>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8286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19F39F-AA4F-43E6-8E79-53CD26EF2E13}" type="datetime1">
              <a:rPr lang="en-GB" smtClean="0"/>
              <a:t>08/05/2019</a:t>
            </a:fld>
            <a:endParaRPr lang="en-GB"/>
          </a:p>
        </p:txBody>
      </p:sp>
      <p:sp>
        <p:nvSpPr>
          <p:cNvPr id="3" name="Footer Placeholder 2"/>
          <p:cNvSpPr>
            <a:spLocks noGrp="1"/>
          </p:cNvSpPr>
          <p:nvPr>
            <p:ph type="ftr" sz="quarter" idx="11"/>
          </p:nvPr>
        </p:nvSpPr>
        <p:spPr/>
        <p:txBody>
          <a:bodyPr/>
          <a:lstStyle/>
          <a:p>
            <a:r>
              <a:rPr lang="en-GB" smtClean="0"/>
              <a:t>All resources at quaker.org.uk/teaching</a:t>
            </a:r>
            <a:endParaRPr lang="en-GB"/>
          </a:p>
        </p:txBody>
      </p:sp>
      <p:sp>
        <p:nvSpPr>
          <p:cNvPr id="4" name="Slide Number Placeholder 3"/>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10597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41435DD-06BE-4F83-A75B-C84D550EA552}"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39942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3BAD4D7-72BD-43C3-B378-D03C33C110F6}"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38101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24D6C1C2-9947-441B-9C7F-8E0FD7547F02}" type="datetime1">
              <a:rPr lang="en-GB" smtClean="0"/>
              <a:t>08/05/2019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2">
                    <a:lumMod val="75000"/>
                  </a:schemeClr>
                </a:solidFill>
                <a:latin typeface="Arial" panose="020B0604020202020204" pitchFamily="34" charset="0"/>
                <a:cs typeface="Arial" panose="020B0604020202020204" pitchFamily="34" charset="0"/>
              </a:defRPr>
            </a:lvl1pPr>
          </a:lstStyle>
          <a:p>
            <a:r>
              <a:rPr lang="en-US" smtClean="0"/>
              <a:t>All resources at quaker.org.uk/teaching</a:t>
            </a:r>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9876" y="100744"/>
            <a:ext cx="2429325" cy="178800"/>
          </a:xfrm>
          <a:prstGeom prst="rect">
            <a:avLst/>
          </a:prstGeom>
        </p:spPr>
      </p:pic>
    </p:spTree>
    <p:extLst>
      <p:ext uri="{BB962C8B-B14F-4D97-AF65-F5344CB8AC3E}">
        <p14:creationId xmlns:p14="http://schemas.microsoft.com/office/powerpoint/2010/main" val="4041857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oleObject" Target="../embeddings/oleObject1.bin"/><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a:xfrm>
            <a:off x="8610600" y="6351866"/>
            <a:ext cx="2743200" cy="369610"/>
          </a:xfrm>
        </p:spPr>
        <p:txBody>
          <a:bodyPr/>
          <a:lstStyle/>
          <a:p>
            <a:fld id="{DF59AB74-29FF-45E8-9BA6-7B55AB4C6174}" type="slidenum">
              <a:rPr lang="en-GB" smtClean="0"/>
              <a:t>1</a:t>
            </a:fld>
            <a:endParaRPr lang="en-GB"/>
          </a:p>
        </p:txBody>
      </p:sp>
      <p:sp>
        <p:nvSpPr>
          <p:cNvPr id="10" name="Title 9"/>
          <p:cNvSpPr>
            <a:spLocks noGrp="1"/>
          </p:cNvSpPr>
          <p:nvPr>
            <p:ph type="title"/>
          </p:nvPr>
        </p:nvSpPr>
        <p:spPr/>
        <p:txBody>
          <a:bodyPr/>
          <a:lstStyle/>
          <a:p>
            <a:endParaRPr lang="en-GB"/>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078" y="-1746203"/>
            <a:ext cx="12871078" cy="8868411"/>
          </a:xfrm>
          <a:prstGeom prst="rect">
            <a:avLst/>
          </a:prstGeom>
        </p:spPr>
      </p:pic>
      <p:grpSp>
        <p:nvGrpSpPr>
          <p:cNvPr id="13" name="Group 12"/>
          <p:cNvGrpSpPr/>
          <p:nvPr/>
        </p:nvGrpSpPr>
        <p:grpSpPr>
          <a:xfrm>
            <a:off x="5985353" y="2688003"/>
            <a:ext cx="6206647" cy="3663863"/>
            <a:chOff x="5985353" y="2688003"/>
            <a:chExt cx="6206647" cy="3663863"/>
          </a:xfrm>
        </p:grpSpPr>
        <p:sp>
          <p:nvSpPr>
            <p:cNvPr id="6" name="Rectángulo 4">
              <a:extLst>
                <a:ext uri="{FF2B5EF4-FFF2-40B4-BE49-F238E27FC236}">
                  <a16:creationId xmlns:a16="http://schemas.microsoft.com/office/drawing/2014/main" id="{752AFA30-6A3F-ED4D-A97D-EBC959DA2B60}"/>
                </a:ext>
              </a:extLst>
            </p:cNvPr>
            <p:cNvSpPr/>
            <p:nvPr/>
          </p:nvSpPr>
          <p:spPr>
            <a:xfrm>
              <a:off x="5985353" y="2688003"/>
              <a:ext cx="6206647" cy="3663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 name="Imagen 12">
              <a:extLst>
                <a:ext uri="{FF2B5EF4-FFF2-40B4-BE49-F238E27FC236}">
                  <a16:creationId xmlns:a16="http://schemas.microsoft.com/office/drawing/2014/main" id="{5B1B6E62-9462-D54C-9E87-B042BC1EC26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07193" y="5904768"/>
              <a:ext cx="2358732" cy="173007"/>
            </a:xfrm>
            <a:prstGeom prst="rect">
              <a:avLst/>
            </a:prstGeom>
          </p:spPr>
        </p:pic>
        <p:sp>
          <p:nvSpPr>
            <p:cNvPr id="8" name="Subtítulo 15">
              <a:extLst>
                <a:ext uri="{FF2B5EF4-FFF2-40B4-BE49-F238E27FC236}">
                  <a16:creationId xmlns:a16="http://schemas.microsoft.com/office/drawing/2014/main" id="{4BFE9A4D-D987-F340-99F8-5E08AE1EC3A2}"/>
                </a:ext>
              </a:extLst>
            </p:cNvPr>
            <p:cNvSpPr txBox="1">
              <a:spLocks/>
            </p:cNvSpPr>
            <p:nvPr/>
          </p:nvSpPr>
          <p:spPr>
            <a:xfrm>
              <a:off x="6236917" y="3027632"/>
              <a:ext cx="5703518" cy="171684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 sz="6000" b="1" dirty="0" err="1" smtClean="0">
                  <a:solidFill>
                    <a:schemeClr val="bg1"/>
                  </a:solidFill>
                  <a:latin typeface="Arial" panose="020B0604020202020204" pitchFamily="34" charset="0"/>
                  <a:cs typeface="Arial" panose="020B0604020202020204" pitchFamily="34" charset="0"/>
                </a:rPr>
                <a:t>Creative</a:t>
              </a:r>
              <a:r>
                <a:rPr lang="es-ES" sz="6000" b="1" dirty="0" smtClean="0">
                  <a:solidFill>
                    <a:schemeClr val="bg1"/>
                  </a:solidFill>
                  <a:latin typeface="Arial" panose="020B0604020202020204" pitchFamily="34" charset="0"/>
                  <a:cs typeface="Arial" panose="020B0604020202020204" pitchFamily="34" charset="0"/>
                </a:rPr>
                <a:t> </a:t>
              </a:r>
              <a:r>
                <a:rPr lang="es-ES" sz="6000" b="1" dirty="0" err="1" smtClean="0">
                  <a:solidFill>
                    <a:schemeClr val="bg1"/>
                  </a:solidFill>
                  <a:latin typeface="Arial" panose="020B0604020202020204" pitchFamily="34" charset="0"/>
                  <a:cs typeface="Arial" panose="020B0604020202020204" pitchFamily="34" charset="0"/>
                </a:rPr>
                <a:t>nonviolence</a:t>
              </a:r>
              <a:r>
                <a:rPr lang="es-ES" sz="6000" b="1" dirty="0" smtClean="0">
                  <a:solidFill>
                    <a:schemeClr val="bg1"/>
                  </a:solidFill>
                  <a:latin typeface="Arial" panose="020B0604020202020204" pitchFamily="34" charset="0"/>
                  <a:cs typeface="Arial" panose="020B0604020202020204" pitchFamily="34" charset="0"/>
                </a:rPr>
                <a:t>: </a:t>
              </a:r>
              <a:r>
                <a:rPr lang="es-ES" sz="6000" b="1" dirty="0" err="1" smtClean="0">
                  <a:solidFill>
                    <a:schemeClr val="bg1"/>
                  </a:solidFill>
                  <a:latin typeface="Arial" panose="020B0604020202020204" pitchFamily="34" charset="0"/>
                  <a:cs typeface="Arial" panose="020B0604020202020204" pitchFamily="34" charset="0"/>
                </a:rPr>
                <a:t>graffti</a:t>
              </a:r>
              <a:r>
                <a:rPr lang="es-ES" sz="6000" b="1" dirty="0" smtClean="0">
                  <a:solidFill>
                    <a:schemeClr val="bg1"/>
                  </a:solidFill>
                  <a:latin typeface="Arial" panose="020B0604020202020204" pitchFamily="34" charset="0"/>
                  <a:cs typeface="Arial" panose="020B0604020202020204" pitchFamily="34" charset="0"/>
                </a:rPr>
                <a:t>.</a:t>
              </a:r>
              <a:endParaRPr lang="es-ES" sz="6000" b="1" dirty="0">
                <a:solidFill>
                  <a:schemeClr val="bg1"/>
                </a:solidFill>
                <a:latin typeface="Arial" panose="020B0604020202020204" pitchFamily="34" charset="0"/>
                <a:cs typeface="Arial" panose="020B0604020202020204" pitchFamily="34" charset="0"/>
              </a:endParaRPr>
            </a:p>
          </p:txBody>
        </p:sp>
        <p:sp>
          <p:nvSpPr>
            <p:cNvPr id="9" name="Subtítulo 15">
              <a:extLst>
                <a:ext uri="{FF2B5EF4-FFF2-40B4-BE49-F238E27FC236}">
                  <a16:creationId xmlns:a16="http://schemas.microsoft.com/office/drawing/2014/main" id="{B7724BC2-CF42-D14A-B8DC-8AD236C5ED7F}"/>
                </a:ext>
              </a:extLst>
            </p:cNvPr>
            <p:cNvSpPr txBox="1">
              <a:spLocks/>
            </p:cNvSpPr>
            <p:nvPr/>
          </p:nvSpPr>
          <p:spPr>
            <a:xfrm>
              <a:off x="6236917" y="4744480"/>
              <a:ext cx="5703518" cy="136800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sz="1600" dirty="0" smtClean="0">
                  <a:solidFill>
                    <a:schemeClr val="bg1"/>
                  </a:solidFill>
                  <a:latin typeface="Arial" panose="020B0604020202020204" pitchFamily="34" charset="0"/>
                  <a:cs typeface="Arial" panose="020B0604020202020204" pitchFamily="34" charset="0"/>
                </a:rPr>
                <a:t>Express your ideas for peace. Get some inspiration from these examples of graffiti from Israel and Palestine. (View slide notes for information)</a:t>
              </a:r>
              <a:endParaRPr lang="en-GB" sz="16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933789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250"/>
                                        <p:tgtEl>
                                          <p:spTgt spid="13"/>
                                        </p:tgtEl>
                                      </p:cBhvr>
                                    </p:animEffect>
                                    <p:anim calcmode="lin" valueType="num">
                                      <p:cBhvr>
                                        <p:cTn id="8" dur="1250" fill="hold"/>
                                        <p:tgtEl>
                                          <p:spTgt spid="13"/>
                                        </p:tgtEl>
                                        <p:attrNameLst>
                                          <p:attrName>ppt_x</p:attrName>
                                        </p:attrNameLst>
                                      </p:cBhvr>
                                      <p:tavLst>
                                        <p:tav tm="0">
                                          <p:val>
                                            <p:strVal val="#ppt_x"/>
                                          </p:val>
                                        </p:tav>
                                        <p:tav tm="100000">
                                          <p:val>
                                            <p:strVal val="#ppt_x"/>
                                          </p:val>
                                        </p:tav>
                                      </p:tavLst>
                                    </p:anim>
                                    <p:anim calcmode="lin" valueType="num">
                                      <p:cBhvr>
                                        <p:cTn id="9" dur="1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8" name="Picture 2" descr="https://storiesfromyanounandbeyond.files.wordpress.com/2014/12/dscf0899.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147320" y="365125"/>
            <a:ext cx="9739313" cy="649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2398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122" name="Picture 2" descr="https://storiesfromyanounandbeyond.files.wordpress.com/2014/12/dscf0908.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0" y="365125"/>
            <a:ext cx="9493616" cy="6329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2214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12</a:t>
            </a:fld>
            <a:endParaRPr lang="en-GB"/>
          </a:p>
        </p:txBody>
      </p:sp>
      <p:pic>
        <p:nvPicPr>
          <p:cNvPr id="3074" name="Picture 2" descr="Image result for palest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5125"/>
            <a:ext cx="8610600" cy="6457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5886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146" name="Picture 2" descr="https://storiesfromyanounandbeyond.files.wordpress.com/2014/12/dscf0916.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170576" y="365124"/>
            <a:ext cx="9739313" cy="649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74149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a:xfrm>
            <a:off x="8610600" y="6351866"/>
            <a:ext cx="2743200" cy="369610"/>
          </a:xfrm>
        </p:spPr>
        <p:txBody>
          <a:bodyPr/>
          <a:lstStyle/>
          <a:p>
            <a:fld id="{DF59AB74-29FF-45E8-9BA6-7B55AB4C6174}" type="slidenum">
              <a:rPr lang="en-GB" smtClean="0"/>
              <a:t>2</a:t>
            </a:fld>
            <a:endParaRPr lang="en-GB"/>
          </a:p>
        </p:txBody>
      </p:sp>
      <p:pic>
        <p:nvPicPr>
          <p:cNvPr id="1028" name="Picture 4" descr="https://upload.wikimedia.org/wikipedia/en/f/f5/Handala.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3160" y="1821339"/>
            <a:ext cx="3015999" cy="5030787"/>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9"/>
          <p:cNvSpPr>
            <a:spLocks noGrp="1"/>
          </p:cNvSpPr>
          <p:nvPr>
            <p:ph type="title"/>
          </p:nvPr>
        </p:nvSpPr>
        <p:spPr/>
        <p:txBody>
          <a:bodyPr/>
          <a:lstStyle/>
          <a:p>
            <a:endParaRPr lang="en-GB"/>
          </a:p>
        </p:txBody>
      </p:sp>
    </p:spTree>
    <p:extLst>
      <p:ext uri="{BB962C8B-B14F-4D97-AF65-F5344CB8AC3E}">
        <p14:creationId xmlns:p14="http://schemas.microsoft.com/office/powerpoint/2010/main" val="39306539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3</a:t>
            </a:fld>
            <a:endParaRPr lang="en-GB"/>
          </a:p>
        </p:txBody>
      </p:sp>
      <p:pic>
        <p:nvPicPr>
          <p:cNvPr id="6" name="Picture 2" descr="https://upload.wikimedia.org/wikipedia/commons/thumb/0/04/Graffiti_of_Peace_in_Bethlehem_on_Apartheid_Wall_by_Street_Artist_Kis-Lev7.jpg/800px-Graffiti_of_Peace_in_Bethlehem_on_Apartheid_Wall_by_Street_Artist_Kis-Lev7.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39700" y="365124"/>
            <a:ext cx="4895790" cy="59912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Content Placeholder 7"/>
          <p:cNvGraphicFramePr>
            <a:graphicFrameLocks noGrp="1" noChangeAspect="1"/>
          </p:cNvGraphicFramePr>
          <p:nvPr>
            <p:ph idx="1"/>
            <p:extLst>
              <p:ext uri="{D42A27DB-BD31-4B8C-83A1-F6EECF244321}">
                <p14:modId xmlns:p14="http://schemas.microsoft.com/office/powerpoint/2010/main" val="1707119236"/>
              </p:ext>
            </p:extLst>
          </p:nvPr>
        </p:nvGraphicFramePr>
        <p:xfrm>
          <a:off x="5733990" y="365124"/>
          <a:ext cx="4233741" cy="5991063"/>
        </p:xfrm>
        <a:graphic>
          <a:graphicData uri="http://schemas.openxmlformats.org/presentationml/2006/ole">
            <mc:AlternateContent xmlns:mc="http://schemas.openxmlformats.org/markup-compatibility/2006">
              <mc:Choice xmlns:v="urn:schemas-microsoft-com:vml" Requires="v">
                <p:oleObj spid="_x0000_s2072" name="Acrobat Document" r:id="rId5" imgW="5667214" imgH="8019718" progId="AcroExch.Document.DC">
                  <p:embed/>
                </p:oleObj>
              </mc:Choice>
              <mc:Fallback>
                <p:oleObj name="Acrobat Document" r:id="rId5" imgW="5667214" imgH="8019718" progId="AcroExch.Document.DC">
                  <p:embed/>
                  <p:pic>
                    <p:nvPicPr>
                      <p:cNvPr id="0" name=""/>
                      <p:cNvPicPr/>
                      <p:nvPr/>
                    </p:nvPicPr>
                    <p:blipFill>
                      <a:blip r:embed="rId6"/>
                      <a:stretch>
                        <a:fillRect/>
                      </a:stretch>
                    </p:blipFill>
                    <p:spPr>
                      <a:xfrm>
                        <a:off x="5733990" y="365124"/>
                        <a:ext cx="4233741" cy="5991063"/>
                      </a:xfrm>
                      <a:prstGeom prst="rect">
                        <a:avLst/>
                      </a:prstGeom>
                    </p:spPr>
                  </p:pic>
                </p:oleObj>
              </mc:Fallback>
            </mc:AlternateContent>
          </a:graphicData>
        </a:graphic>
      </p:graphicFrame>
      <p:sp>
        <p:nvSpPr>
          <p:cNvPr id="11" name="Content Placeholder 2"/>
          <p:cNvSpPr txBox="1">
            <a:spLocks/>
          </p:cNvSpPr>
          <p:nvPr/>
        </p:nvSpPr>
        <p:spPr>
          <a:xfrm>
            <a:off x="6513309" y="4715506"/>
            <a:ext cx="3981509" cy="1093788"/>
          </a:xfrm>
          <a:prstGeom prst="rect">
            <a:avLst/>
          </a:prstGeom>
          <a:solidFill>
            <a:schemeClr val="accent2"/>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dirty="0" smtClean="0">
                <a:solidFill>
                  <a:schemeClr val="bg1"/>
                </a:solidFill>
              </a:rPr>
              <a:t>Download the Stencil Graffiti PDF for guidance in how to make your own graffiti.</a:t>
            </a:r>
            <a:endParaRPr lang="en-GB" sz="1800" dirty="0">
              <a:solidFill>
                <a:schemeClr val="bg1"/>
              </a:solidFill>
            </a:endParaRPr>
          </a:p>
        </p:txBody>
      </p:sp>
    </p:spTree>
    <p:extLst>
      <p:ext uri="{BB962C8B-B14F-4D97-AF65-F5344CB8AC3E}">
        <p14:creationId xmlns:p14="http://schemas.microsoft.com/office/powerpoint/2010/main" val="106916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4</a:t>
            </a:fld>
            <a:endParaRPr lang="en-GB"/>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125"/>
            <a:ext cx="12192000" cy="6726238"/>
          </a:xfrm>
          <a:prstGeom prst="rect">
            <a:avLst/>
          </a:prstGeom>
        </p:spPr>
      </p:pic>
      <p:sp>
        <p:nvSpPr>
          <p:cNvPr id="7" name="Rectangle 6"/>
          <p:cNvSpPr/>
          <p:nvPr/>
        </p:nvSpPr>
        <p:spPr>
          <a:xfrm>
            <a:off x="510639" y="724039"/>
            <a:ext cx="10960925" cy="5632311"/>
          </a:xfrm>
          <a:prstGeom prst="rect">
            <a:avLst/>
          </a:prstGeom>
          <a:solidFill>
            <a:srgbClr val="EF8B47">
              <a:alpha val="72157"/>
            </a:srgbClr>
          </a:solidFill>
        </p:spPr>
        <p:txBody>
          <a:bodyPr wrap="square">
            <a:spAutoFit/>
          </a:bodyPr>
          <a:lstStyle/>
          <a:p>
            <a:r>
              <a:rPr lang="en-GB" sz="2400" dirty="0" smtClean="0">
                <a:latin typeface="Arial" panose="020B0604020202020204" pitchFamily="34" charset="0"/>
                <a:cs typeface="Arial" panose="020B0604020202020204" pitchFamily="34" charset="0"/>
              </a:rPr>
              <a:t>The </a:t>
            </a:r>
            <a:r>
              <a:rPr lang="en-GB" sz="2400" dirty="0">
                <a:latin typeface="Arial" panose="020B0604020202020204" pitchFamily="34" charset="0"/>
                <a:cs typeface="Arial" panose="020B0604020202020204" pitchFamily="34" charset="0"/>
              </a:rPr>
              <a:t>word Graffiti comes from the Italian </a:t>
            </a:r>
            <a:r>
              <a:rPr lang="en-GB" sz="2400" dirty="0" smtClean="0">
                <a:latin typeface="Arial" panose="020B0604020202020204" pitchFamily="34" charset="0"/>
                <a:cs typeface="Arial" panose="020B0604020202020204" pitchFamily="34" charset="0"/>
              </a:rPr>
              <a:t>for “scratched</a:t>
            </a:r>
            <a:r>
              <a:rPr lang="en-GB" sz="2400" dirty="0">
                <a:latin typeface="Arial" panose="020B0604020202020204" pitchFamily="34" charset="0"/>
                <a:cs typeface="Arial" panose="020B0604020202020204" pitchFamily="34" charset="0"/>
              </a:rPr>
              <a:t>”. People have been scratching </a:t>
            </a:r>
            <a:r>
              <a:rPr lang="en-GB" sz="2400" dirty="0" smtClean="0">
                <a:latin typeface="Arial" panose="020B0604020202020204" pitchFamily="34" charset="0"/>
                <a:cs typeface="Arial" panose="020B0604020202020204" pitchFamily="34" charset="0"/>
              </a:rPr>
              <a:t>and painting </a:t>
            </a:r>
            <a:r>
              <a:rPr lang="en-GB" sz="2400" dirty="0">
                <a:latin typeface="Arial" panose="020B0604020202020204" pitchFamily="34" charset="0"/>
                <a:cs typeface="Arial" panose="020B0604020202020204" pitchFamily="34" charset="0"/>
              </a:rPr>
              <a:t>images on walls since before </a:t>
            </a:r>
            <a:r>
              <a:rPr lang="en-GB" sz="2400" dirty="0" smtClean="0">
                <a:latin typeface="Arial" panose="020B0604020202020204" pitchFamily="34" charset="0"/>
                <a:cs typeface="Arial" panose="020B0604020202020204" pitchFamily="34" charset="0"/>
              </a:rPr>
              <a:t>writing was </a:t>
            </a:r>
            <a:r>
              <a:rPr lang="en-GB" sz="2400" dirty="0">
                <a:latin typeface="Arial" panose="020B0604020202020204" pitchFamily="34" charset="0"/>
                <a:cs typeface="Arial" panose="020B0604020202020204" pitchFamily="34" charset="0"/>
              </a:rPr>
              <a:t>invented. There are graffiti from the </a:t>
            </a:r>
            <a:r>
              <a:rPr lang="en-GB" sz="2400" dirty="0" smtClean="0">
                <a:latin typeface="Arial" panose="020B0604020202020204" pitchFamily="34" charset="0"/>
                <a:cs typeface="Arial" panose="020B0604020202020204" pitchFamily="34" charset="0"/>
              </a:rPr>
              <a:t>Vikings who </a:t>
            </a:r>
            <a:r>
              <a:rPr lang="en-GB" sz="2400" dirty="0">
                <a:latin typeface="Arial" panose="020B0604020202020204" pitchFamily="34" charset="0"/>
                <a:cs typeface="Arial" panose="020B0604020202020204" pitchFamily="34" charset="0"/>
              </a:rPr>
              <a:t>reached Constantinople, from the people </a:t>
            </a:r>
            <a:r>
              <a:rPr lang="en-GB" sz="2400" dirty="0" smtClean="0">
                <a:latin typeface="Arial" panose="020B0604020202020204" pitchFamily="34" charset="0"/>
                <a:cs typeface="Arial" panose="020B0604020202020204" pitchFamily="34" charset="0"/>
              </a:rPr>
              <a:t>of Pompeii </a:t>
            </a:r>
            <a:r>
              <a:rPr lang="en-GB" sz="2400" dirty="0">
                <a:latin typeface="Arial" panose="020B0604020202020204" pitchFamily="34" charset="0"/>
                <a:cs typeface="Arial" panose="020B0604020202020204" pitchFamily="34" charset="0"/>
              </a:rPr>
              <a:t>before the Roman town was </a:t>
            </a:r>
            <a:r>
              <a:rPr lang="en-GB" sz="2400" dirty="0" smtClean="0">
                <a:latin typeface="Arial" panose="020B0604020202020204" pitchFamily="34" charset="0"/>
                <a:cs typeface="Arial" panose="020B0604020202020204" pitchFamily="34" charset="0"/>
              </a:rPr>
              <a:t> destroyed by </a:t>
            </a:r>
            <a:r>
              <a:rPr lang="en-GB" sz="2400" dirty="0">
                <a:latin typeface="Arial" panose="020B0604020202020204" pitchFamily="34" charset="0"/>
                <a:cs typeface="Arial" panose="020B0604020202020204" pitchFamily="34" charset="0"/>
              </a:rPr>
              <a:t>a volcano, and hand prints on cave walls</a:t>
            </a:r>
          </a:p>
          <a:p>
            <a:r>
              <a:rPr lang="en-GB" sz="2400" dirty="0">
                <a:latin typeface="Arial" panose="020B0604020202020204" pitchFamily="34" charset="0"/>
                <a:cs typeface="Arial" panose="020B0604020202020204" pitchFamily="34" charset="0"/>
              </a:rPr>
              <a:t>from 40,000 years ago.</a:t>
            </a:r>
          </a:p>
          <a:p>
            <a:r>
              <a:rPr lang="en-GB" sz="2400" dirty="0">
                <a:latin typeface="Arial" panose="020B0604020202020204" pitchFamily="34" charset="0"/>
                <a:cs typeface="Arial" panose="020B0604020202020204" pitchFamily="34" charset="0"/>
              </a:rPr>
              <a:t>Graffiti has often been used in history to </a:t>
            </a:r>
            <a:r>
              <a:rPr lang="en-GB" sz="2400" dirty="0" smtClean="0">
                <a:latin typeface="Arial" panose="020B0604020202020204" pitchFamily="34" charset="0"/>
                <a:cs typeface="Arial" panose="020B0604020202020204" pitchFamily="34" charset="0"/>
              </a:rPr>
              <a:t>voice opposition </a:t>
            </a:r>
            <a:r>
              <a:rPr lang="en-GB" sz="2400" dirty="0">
                <a:latin typeface="Arial" panose="020B0604020202020204" pitchFamily="34" charset="0"/>
                <a:cs typeface="Arial" panose="020B0604020202020204" pitchFamily="34" charset="0"/>
              </a:rPr>
              <a:t>of those in power.</a:t>
            </a:r>
          </a:p>
          <a:p>
            <a:r>
              <a:rPr lang="en-GB" sz="2400" dirty="0">
                <a:latin typeface="Arial" panose="020B0604020202020204" pitchFamily="34" charset="0"/>
                <a:cs typeface="Arial" panose="020B0604020202020204" pitchFamily="34" charset="0"/>
              </a:rPr>
              <a:t>Israeli law described Palestinian graffiti in </a:t>
            </a:r>
            <a:r>
              <a:rPr lang="en-GB" sz="2400" dirty="0" smtClean="0">
                <a:latin typeface="Arial" panose="020B0604020202020204" pitchFamily="34" charset="0"/>
                <a:cs typeface="Arial" panose="020B0604020202020204" pitchFamily="34" charset="0"/>
              </a:rPr>
              <a:t>Gaza and </a:t>
            </a:r>
            <a:r>
              <a:rPr lang="en-GB" sz="2400" dirty="0">
                <a:latin typeface="Arial" panose="020B0604020202020204" pitchFamily="34" charset="0"/>
                <a:cs typeface="Arial" panose="020B0604020202020204" pitchFamily="34" charset="0"/>
              </a:rPr>
              <a:t>the West Bank as terrorism during </a:t>
            </a:r>
            <a:r>
              <a:rPr lang="en-GB" sz="2400" dirty="0" smtClean="0">
                <a:latin typeface="Arial" panose="020B0604020202020204" pitchFamily="34" charset="0"/>
                <a:cs typeface="Arial" panose="020B0604020202020204" pitchFamily="34" charset="0"/>
              </a:rPr>
              <a:t>the First </a:t>
            </a:r>
            <a:r>
              <a:rPr lang="en-GB" sz="2400" dirty="0">
                <a:latin typeface="Arial" panose="020B0604020202020204" pitchFamily="34" charset="0"/>
                <a:cs typeface="Arial" panose="020B0604020202020204" pitchFamily="34" charset="0"/>
              </a:rPr>
              <a:t>Intifada. Today, on the houses of </a:t>
            </a:r>
            <a:r>
              <a:rPr lang="en-GB" sz="2400" dirty="0" smtClean="0">
                <a:latin typeface="Arial" panose="020B0604020202020204" pitchFamily="34" charset="0"/>
                <a:cs typeface="Arial" panose="020B0604020202020204" pitchFamily="34" charset="0"/>
              </a:rPr>
              <a:t>refugee camps</a:t>
            </a:r>
            <a:r>
              <a:rPr lang="en-GB" sz="2400" dirty="0">
                <a:latin typeface="Arial" panose="020B0604020202020204" pitchFamily="34" charset="0"/>
                <a:cs typeface="Arial" panose="020B0604020202020204" pitchFamily="34" charset="0"/>
              </a:rPr>
              <a:t>, on the barrier around the West </a:t>
            </a:r>
            <a:r>
              <a:rPr lang="en-GB" sz="2400" dirty="0" smtClean="0">
                <a:latin typeface="Arial" panose="020B0604020202020204" pitchFamily="34" charset="0"/>
                <a:cs typeface="Arial" panose="020B0604020202020204" pitchFamily="34" charset="0"/>
              </a:rPr>
              <a:t>Bank, on </a:t>
            </a:r>
            <a:r>
              <a:rPr lang="en-GB" sz="2400" dirty="0">
                <a:latin typeface="Arial" panose="020B0604020202020204" pitchFamily="34" charset="0"/>
                <a:cs typeface="Arial" panose="020B0604020202020204" pitchFamily="34" charset="0"/>
              </a:rPr>
              <a:t>many exposed walls, graffiti expresses </a:t>
            </a:r>
            <a:r>
              <a:rPr lang="en-GB" sz="2400" dirty="0" smtClean="0">
                <a:latin typeface="Arial" panose="020B0604020202020204" pitchFamily="34" charset="0"/>
                <a:cs typeface="Arial" panose="020B0604020202020204" pitchFamily="34" charset="0"/>
              </a:rPr>
              <a:t>what people </a:t>
            </a:r>
            <a:r>
              <a:rPr lang="en-GB" sz="2400" dirty="0">
                <a:latin typeface="Arial" panose="020B0604020202020204" pitchFamily="34" charset="0"/>
                <a:cs typeface="Arial" panose="020B0604020202020204" pitchFamily="34" charset="0"/>
              </a:rPr>
              <a:t>are thinking.</a:t>
            </a:r>
          </a:p>
          <a:p>
            <a:r>
              <a:rPr lang="en-GB" sz="2400" dirty="0">
                <a:latin typeface="Arial" panose="020B0604020202020204" pitchFamily="34" charset="0"/>
                <a:cs typeface="Arial" panose="020B0604020202020204" pitchFamily="34" charset="0"/>
              </a:rPr>
              <a:t>Like the Berlin wall and the peace lines </a:t>
            </a:r>
            <a:r>
              <a:rPr lang="en-GB" sz="2400" dirty="0" smtClean="0">
                <a:latin typeface="Arial" panose="020B0604020202020204" pitchFamily="34" charset="0"/>
                <a:cs typeface="Arial" panose="020B0604020202020204" pitchFamily="34" charset="0"/>
              </a:rPr>
              <a:t>of Northern </a:t>
            </a:r>
            <a:r>
              <a:rPr lang="en-GB" sz="2400" dirty="0">
                <a:latin typeface="Arial" panose="020B0604020202020204" pitchFamily="34" charset="0"/>
                <a:cs typeface="Arial" panose="020B0604020202020204" pitchFamily="34" charset="0"/>
              </a:rPr>
              <a:t>Ireland, the wall around the </a:t>
            </a:r>
            <a:r>
              <a:rPr lang="en-GB" sz="2400" dirty="0" smtClean="0">
                <a:latin typeface="Arial" panose="020B0604020202020204" pitchFamily="34" charset="0"/>
                <a:cs typeface="Arial" panose="020B0604020202020204" pitchFamily="34" charset="0"/>
              </a:rPr>
              <a:t>West Bank </a:t>
            </a:r>
            <a:r>
              <a:rPr lang="en-GB" sz="2400" dirty="0">
                <a:latin typeface="Arial" panose="020B0604020202020204" pitchFamily="34" charset="0"/>
                <a:cs typeface="Arial" panose="020B0604020202020204" pitchFamily="34" charset="0"/>
              </a:rPr>
              <a:t>is painted on by thousands of </a:t>
            </a:r>
            <a:r>
              <a:rPr lang="en-GB" sz="2400" dirty="0" smtClean="0">
                <a:latin typeface="Arial" panose="020B0604020202020204" pitchFamily="34" charset="0"/>
                <a:cs typeface="Arial" panose="020B0604020202020204" pitchFamily="34" charset="0"/>
              </a:rPr>
              <a:t>people, Palestinians</a:t>
            </a:r>
            <a:r>
              <a:rPr lang="en-GB" sz="2400" dirty="0">
                <a:latin typeface="Arial" panose="020B0604020202020204" pitchFamily="34" charset="0"/>
                <a:cs typeface="Arial" panose="020B0604020202020204" pitchFamily="34" charset="0"/>
              </a:rPr>
              <a:t>, Israelis and international activists.</a:t>
            </a:r>
          </a:p>
          <a:p>
            <a:r>
              <a:rPr lang="en-GB" sz="2400" dirty="0">
                <a:latin typeface="Arial" panose="020B0604020202020204" pitchFamily="34" charset="0"/>
                <a:cs typeface="Arial" panose="020B0604020202020204" pitchFamily="34" charset="0"/>
              </a:rPr>
              <a:t>The British artist “Banksy” has made his mark </a:t>
            </a:r>
            <a:r>
              <a:rPr lang="en-GB" sz="2400" dirty="0" smtClean="0">
                <a:latin typeface="Arial" panose="020B0604020202020204" pitchFamily="34" charset="0"/>
                <a:cs typeface="Arial" panose="020B0604020202020204" pitchFamily="34" charset="0"/>
              </a:rPr>
              <a:t>in several </a:t>
            </a:r>
            <a:r>
              <a:rPr lang="en-GB" sz="2400" dirty="0">
                <a:latin typeface="Arial" panose="020B0604020202020204" pitchFamily="34" charset="0"/>
                <a:cs typeface="Arial" panose="020B0604020202020204" pitchFamily="34" charset="0"/>
              </a:rPr>
              <a:t>places.</a:t>
            </a:r>
          </a:p>
        </p:txBody>
      </p:sp>
    </p:spTree>
    <p:extLst>
      <p:ext uri="{BB962C8B-B14F-4D97-AF65-F5344CB8AC3E}">
        <p14:creationId xmlns:p14="http://schemas.microsoft.com/office/powerpoint/2010/main" val="41406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6" name="Picture 2" descr="Image result for eappi checkpoint"/>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0" y="365125"/>
            <a:ext cx="11542889" cy="649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9499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2050" name="Picture 2" descr="The height of the wall in Bethlehem (Beit Lehem). Photo credit: N. Ray/EAPPI"/>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8600" y="365125"/>
            <a:ext cx="9464040" cy="6309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3442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7</a:t>
            </a:fld>
            <a:endParaRPr lang="en-GB"/>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95362" y="365125"/>
            <a:ext cx="8986838" cy="5963098"/>
          </a:xfrm>
          <a:prstGeom prst="rect">
            <a:avLst/>
          </a:prstGeom>
        </p:spPr>
      </p:pic>
    </p:spTree>
    <p:extLst>
      <p:ext uri="{BB962C8B-B14F-4D97-AF65-F5344CB8AC3E}">
        <p14:creationId xmlns:p14="http://schemas.microsoft.com/office/powerpoint/2010/main" val="40364087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7170" name="Picture 2" descr="https://storiesfromyanounandbeyond.files.wordpress.com/2014/12/dscf0895.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838200" y="365124"/>
            <a:ext cx="9626600" cy="6417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16001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4" name="Picture 2" descr="https://storiesfromyanounandbeyond.files.wordpress.com/2014/12/dscf0904.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6991626" y="282133"/>
            <a:ext cx="4362173" cy="654325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864" y="282133"/>
            <a:ext cx="6292351" cy="6575867"/>
          </a:xfrm>
          <a:prstGeom prst="rect">
            <a:avLst/>
          </a:prstGeom>
        </p:spPr>
      </p:pic>
    </p:spTree>
    <p:extLst>
      <p:ext uri="{BB962C8B-B14F-4D97-AF65-F5344CB8AC3E}">
        <p14:creationId xmlns:p14="http://schemas.microsoft.com/office/powerpoint/2010/main" val="21416089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TotalTime>
  <Words>688</Words>
  <Application>Microsoft Office PowerPoint</Application>
  <PresentationFormat>Widescreen</PresentationFormat>
  <Paragraphs>64</Paragraphs>
  <Slides>13</Slides>
  <Notes>12</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7" baseType="lpstr">
      <vt:lpstr>Arial</vt:lpstr>
      <vt:lpstr>Calibri</vt:lpstr>
      <vt:lpstr>Office Theme</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24</cp:revision>
  <dcterms:created xsi:type="dcterms:W3CDTF">2019-02-04T16:16:14Z</dcterms:created>
  <dcterms:modified xsi:type="dcterms:W3CDTF">2019-05-08T10:26:06Z</dcterms:modified>
</cp:coreProperties>
</file>