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4" r:id="rId3"/>
    <p:sldId id="257" r:id="rId4"/>
    <p:sldId id="258" r:id="rId5"/>
    <p:sldId id="259" r:id="rId6"/>
    <p:sldId id="262" r:id="rId7"/>
    <p:sldId id="260" r:id="rId8"/>
    <p:sldId id="263"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99" autoAdjust="0"/>
    <p:restoredTop sz="70814" autoAdjust="0"/>
  </p:normalViewPr>
  <p:slideViewPr>
    <p:cSldViewPr snapToGrid="0">
      <p:cViewPr varScale="1">
        <p:scale>
          <a:sx n="78" d="100"/>
          <a:sy n="78" d="100"/>
        </p:scale>
        <p:origin x="48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AD6DB-275E-45D8-BA57-1C98F1E91185}" type="datetimeFigureOut">
              <a:rPr lang="en-GB" smtClean="0"/>
              <a:t>08/05/2019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DFE25D-7980-4FCA-8322-930BE6A3A1A1}" type="slidenum">
              <a:rPr lang="en-GB" smtClean="0"/>
              <a:t>‹#›</a:t>
            </a:fld>
            <a:endParaRPr lang="en-GB"/>
          </a:p>
        </p:txBody>
      </p:sp>
    </p:spTree>
    <p:extLst>
      <p:ext uri="{BB962C8B-B14F-4D97-AF65-F5344CB8AC3E}">
        <p14:creationId xmlns:p14="http://schemas.microsoft.com/office/powerpoint/2010/main" val="4230762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ommons.wikimedia.org/wiki/User:Zero000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An Israeli soldier </a:t>
            </a:r>
            <a:r>
              <a:rPr lang="en-US" baseline="0" dirty="0" smtClean="0"/>
              <a:t>inspects Palestinian permit documents at a gate. You can see the green ID Card in the soldier’s hand.</a:t>
            </a:r>
            <a:endParaRPr lang="en-GB" dirty="0" smtClean="0"/>
          </a:p>
          <a:p>
            <a:r>
              <a:rPr lang="en-US" baseline="0" dirty="0" smtClean="0"/>
              <a:t>Photo: EAPPI </a:t>
            </a:r>
          </a:p>
        </p:txBody>
      </p:sp>
      <p:sp>
        <p:nvSpPr>
          <p:cNvPr id="4" name="Slide Number Placeholder 3"/>
          <p:cNvSpPr>
            <a:spLocks noGrp="1"/>
          </p:cNvSpPr>
          <p:nvPr>
            <p:ph type="sldNum" sz="quarter" idx="10"/>
          </p:nvPr>
        </p:nvSpPr>
        <p:spPr/>
        <p:txBody>
          <a:bodyPr/>
          <a:lstStyle/>
          <a:p>
            <a:fld id="{03DFE25D-7980-4FCA-8322-930BE6A3A1A1}" type="slidenum">
              <a:rPr lang="en-GB" smtClean="0"/>
              <a:t>2</a:t>
            </a:fld>
            <a:endParaRPr lang="en-GB"/>
          </a:p>
        </p:txBody>
      </p:sp>
    </p:spTree>
    <p:extLst>
      <p:ext uri="{BB962C8B-B14F-4D97-AF65-F5344CB8AC3E}">
        <p14:creationId xmlns:p14="http://schemas.microsoft.com/office/powerpoint/2010/main" val="248301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err="1" smtClean="0">
                <a:solidFill>
                  <a:schemeClr val="tx1"/>
                </a:solidFill>
                <a:effectLst/>
                <a:latin typeface="+mn-lt"/>
                <a:ea typeface="+mn-ea"/>
                <a:cs typeface="+mn-cs"/>
              </a:rPr>
              <a:t>Erez</a:t>
            </a:r>
            <a:r>
              <a:rPr lang="en-GB" sz="1200" b="0" i="0" kern="1200" dirty="0" smtClean="0">
                <a:solidFill>
                  <a:schemeClr val="tx1"/>
                </a:solidFill>
                <a:effectLst/>
                <a:latin typeface="+mn-lt"/>
                <a:ea typeface="+mn-ea"/>
                <a:cs typeface="+mn-cs"/>
              </a:rPr>
              <a:t> Crossing at the northern end of the Gaza Strip. This is the main crossing point for Palestinians of the Gaza Strip wishing to enter Israel. This photo was taken by me in July 2005 and is put into the public domain. --</a:t>
            </a:r>
            <a:r>
              <a:rPr lang="en-GB" sz="1200" b="0" i="0" u="none" strike="noStrike" kern="1200" dirty="0" smtClean="0">
                <a:solidFill>
                  <a:schemeClr val="tx1"/>
                </a:solidFill>
                <a:effectLst/>
                <a:latin typeface="+mn-lt"/>
                <a:ea typeface="+mn-ea"/>
                <a:cs typeface="+mn-cs"/>
                <a:hlinkClick r:id="rId3" tooltip="User:Zero0000"/>
              </a:rPr>
              <a:t>Zero0000</a:t>
            </a:r>
            <a:r>
              <a:rPr lang="en-GB" sz="1200" b="0" i="0" kern="1200" dirty="0" smtClean="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03DFE25D-7980-4FCA-8322-930BE6A3A1A1}" type="slidenum">
              <a:rPr lang="en-GB" smtClean="0"/>
              <a:t>9</a:t>
            </a:fld>
            <a:endParaRPr lang="en-GB"/>
          </a:p>
        </p:txBody>
      </p:sp>
    </p:spTree>
    <p:extLst>
      <p:ext uri="{BB962C8B-B14F-4D97-AF65-F5344CB8AC3E}">
        <p14:creationId xmlns:p14="http://schemas.microsoft.com/office/powerpoint/2010/main" val="447219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E1DCD46E-A518-43D1-B8FC-BCC20A19F9F9}" type="datetime1">
              <a:rPr lang="en-GB" smtClean="0"/>
              <a:t>08/05/2019</a:t>
            </a:fld>
            <a:endParaRPr lang="en-GB" dirty="0"/>
          </a:p>
        </p:txBody>
      </p:sp>
      <p:sp>
        <p:nvSpPr>
          <p:cNvPr id="5" name="Footer Placeholder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r>
              <a:rPr lang="en-US" dirty="0" smtClean="0"/>
              <a:t>All resources at </a:t>
            </a:r>
            <a:r>
              <a:rPr lang="en-US" b="1" dirty="0" smtClean="0"/>
              <a:t>quaker.org.uk/teaching</a:t>
            </a:r>
            <a:endParaRPr lang="en-GB" b="1"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spTree>
    <p:extLst>
      <p:ext uri="{BB962C8B-B14F-4D97-AF65-F5344CB8AC3E}">
        <p14:creationId xmlns:p14="http://schemas.microsoft.com/office/powerpoint/2010/main" val="3504893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B0F1888-CDA2-42E6-9677-01D1E9DB5E72}"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3683250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EE775B-4120-4A99-91A7-31817A068EA1}"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93094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D8B753C-7636-4B88-8167-8DD4DD207C77}" type="datetime1">
              <a:rPr lang="en-GB" smtClean="0"/>
              <a:t>08/05/2019</a:t>
            </a:fld>
            <a:endParaRPr lang="en-GB"/>
          </a:p>
        </p:txBody>
      </p:sp>
      <p:sp>
        <p:nvSpPr>
          <p:cNvPr id="5" name="Footer Placeholder 4"/>
          <p:cNvSpPr>
            <a:spLocks noGrp="1"/>
          </p:cNvSpPr>
          <p:nvPr>
            <p:ph type="ftr" sz="quarter" idx="11"/>
          </p:nvPr>
        </p:nvSpPr>
        <p:spPr/>
        <p:txBody>
          <a:bodyPr/>
          <a:lstStyle/>
          <a:p>
            <a:r>
              <a:rPr lang="en-US" smtClean="0"/>
              <a:t>All resources at quaker.org.uk/teaching</a:t>
            </a:r>
            <a:endParaRPr lang="en-GB" dirty="0"/>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782701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D04D554-A184-4E90-B253-C5AA58C1F49C}"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109770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E9770C0-96EC-4594-8A23-FEC0F72475DF}"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64429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A2F4BC-A2D3-4714-859D-AA710586C6C2}" type="datetime1">
              <a:rPr lang="en-GB" smtClean="0"/>
              <a:t>08/05/2019</a:t>
            </a:fld>
            <a:endParaRPr lang="en-GB"/>
          </a:p>
        </p:txBody>
      </p:sp>
      <p:sp>
        <p:nvSpPr>
          <p:cNvPr id="8" name="Footer Placeholder 7"/>
          <p:cNvSpPr>
            <a:spLocks noGrp="1"/>
          </p:cNvSpPr>
          <p:nvPr>
            <p:ph type="ftr" sz="quarter" idx="11"/>
          </p:nvPr>
        </p:nvSpPr>
        <p:spPr/>
        <p:txBody>
          <a:bodyPr/>
          <a:lstStyle/>
          <a:p>
            <a:r>
              <a:rPr lang="en-GB" smtClean="0"/>
              <a:t>All resources at quaker.org.uk/teaching</a:t>
            </a:r>
            <a:endParaRPr lang="en-GB"/>
          </a:p>
        </p:txBody>
      </p:sp>
      <p:sp>
        <p:nvSpPr>
          <p:cNvPr id="9" name="Slide Number Placeholder 8"/>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22330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A94852-BF20-4B58-BCD4-A71B34A85957}" type="datetime1">
              <a:rPr lang="en-GB" smtClean="0"/>
              <a:t>08/05/2019</a:t>
            </a:fld>
            <a:endParaRPr lang="en-GB"/>
          </a:p>
        </p:txBody>
      </p:sp>
      <p:sp>
        <p:nvSpPr>
          <p:cNvPr id="4" name="Footer Placeholder 3"/>
          <p:cNvSpPr>
            <a:spLocks noGrp="1"/>
          </p:cNvSpPr>
          <p:nvPr>
            <p:ph type="ftr" sz="quarter" idx="11"/>
          </p:nvPr>
        </p:nvSpPr>
        <p:spPr/>
        <p:txBody>
          <a:bodyPr/>
          <a:lstStyle/>
          <a:p>
            <a:r>
              <a:rPr lang="en-GB" smtClean="0"/>
              <a:t>All resources at quaker.org.uk/teaching</a:t>
            </a:r>
            <a:endParaRPr lang="en-GB"/>
          </a:p>
        </p:txBody>
      </p:sp>
      <p:sp>
        <p:nvSpPr>
          <p:cNvPr id="5" name="Slide Number Placeholder 4"/>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8286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9F39F-AA4F-43E6-8E79-53CD26EF2E13}" type="datetime1">
              <a:rPr lang="en-GB" smtClean="0"/>
              <a:t>08/05/2019</a:t>
            </a:fld>
            <a:endParaRPr lang="en-GB"/>
          </a:p>
        </p:txBody>
      </p:sp>
      <p:sp>
        <p:nvSpPr>
          <p:cNvPr id="3" name="Footer Placeholder 2"/>
          <p:cNvSpPr>
            <a:spLocks noGrp="1"/>
          </p:cNvSpPr>
          <p:nvPr>
            <p:ph type="ftr" sz="quarter" idx="11"/>
          </p:nvPr>
        </p:nvSpPr>
        <p:spPr/>
        <p:txBody>
          <a:bodyPr/>
          <a:lstStyle/>
          <a:p>
            <a:r>
              <a:rPr lang="en-GB" smtClean="0"/>
              <a:t>All resources at quaker.org.uk/teaching</a:t>
            </a:r>
            <a:endParaRPr lang="en-GB"/>
          </a:p>
        </p:txBody>
      </p:sp>
      <p:sp>
        <p:nvSpPr>
          <p:cNvPr id="4" name="Slide Number Placeholder 3"/>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10597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1435DD-06BE-4F83-A75B-C84D550EA552}"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39942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3BAD4D7-72BD-43C3-B378-D03C33C110F6}"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38101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4D6C1C2-9947-441B-9C7F-8E0FD7547F02}" type="datetime1">
              <a:rPr lang="en-GB" smtClean="0"/>
              <a:t>08/05/2019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2">
                    <a:lumMod val="75000"/>
                  </a:schemeClr>
                </a:solidFill>
                <a:latin typeface="Arial" panose="020B0604020202020204" pitchFamily="34" charset="0"/>
                <a:cs typeface="Arial" panose="020B0604020202020204" pitchFamily="34" charset="0"/>
              </a:defRPr>
            </a:lvl1pPr>
          </a:lstStyle>
          <a:p>
            <a:r>
              <a:rPr lang="en-US" smtClean="0"/>
              <a:t>All resources at quaker.org.uk/teaching</a:t>
            </a:r>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pic>
        <p:nvPicPr>
          <p:cNvPr id="7" name="Picture 6"/>
          <p:cNvPicPr>
            <a:picLocks noChangeAspect="1"/>
          </p:cNvPicPr>
          <p:nvPr userDrawn="1"/>
        </p:nvPicPr>
        <p:blipFill>
          <a:blip r:embed="rId13"/>
          <a:stretch>
            <a:fillRect/>
          </a:stretch>
        </p:blipFill>
        <p:spPr>
          <a:xfrm>
            <a:off x="129876" y="100744"/>
            <a:ext cx="2429325" cy="178800"/>
          </a:xfrm>
          <a:prstGeom prst="rect">
            <a:avLst/>
          </a:prstGeom>
        </p:spPr>
      </p:pic>
    </p:spTree>
    <p:extLst>
      <p:ext uri="{BB962C8B-B14F-4D97-AF65-F5344CB8AC3E}">
        <p14:creationId xmlns:p14="http://schemas.microsoft.com/office/powerpoint/2010/main" val="4041857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standwithus.com/" TargetMode="External"/><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GB"/>
          </a:p>
        </p:txBody>
      </p:sp>
      <p:pic>
        <p:nvPicPr>
          <p:cNvPr id="5" name="Picture 2" descr="Image may contain: 1 person, crowd and outdoo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0891" y="-2384169"/>
            <a:ext cx="12322891" cy="9242169"/>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4">
            <a:extLst>
              <a:ext uri="{FF2B5EF4-FFF2-40B4-BE49-F238E27FC236}">
                <a16:creationId xmlns:a16="http://schemas.microsoft.com/office/drawing/2014/main" id="{752AFA30-6A3F-ED4D-A97D-EBC959DA2B60}"/>
              </a:ext>
            </a:extLst>
          </p:cNvPr>
          <p:cNvSpPr/>
          <p:nvPr/>
        </p:nvSpPr>
        <p:spPr>
          <a:xfrm>
            <a:off x="-1" y="2505204"/>
            <a:ext cx="6206647" cy="3663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 name="Imagen 12">
            <a:extLst>
              <a:ext uri="{FF2B5EF4-FFF2-40B4-BE49-F238E27FC236}">
                <a16:creationId xmlns:a16="http://schemas.microsoft.com/office/drawing/2014/main" id="{5B1B6E62-9462-D54C-9E87-B042BC1EC26C}"/>
              </a:ext>
            </a:extLst>
          </p:cNvPr>
          <p:cNvPicPr>
            <a:picLocks noChangeAspect="1"/>
          </p:cNvPicPr>
          <p:nvPr/>
        </p:nvPicPr>
        <p:blipFill>
          <a:blip r:embed="rId3"/>
          <a:stretch>
            <a:fillRect/>
          </a:stretch>
        </p:blipFill>
        <p:spPr>
          <a:xfrm>
            <a:off x="321839" y="5721969"/>
            <a:ext cx="2358732" cy="173007"/>
          </a:xfrm>
          <a:prstGeom prst="rect">
            <a:avLst/>
          </a:prstGeom>
        </p:spPr>
      </p:pic>
      <p:sp>
        <p:nvSpPr>
          <p:cNvPr id="8" name="Subtítulo 15">
            <a:extLst>
              <a:ext uri="{FF2B5EF4-FFF2-40B4-BE49-F238E27FC236}">
                <a16:creationId xmlns:a16="http://schemas.microsoft.com/office/drawing/2014/main" id="{4BFE9A4D-D987-F340-99F8-5E08AE1EC3A2}"/>
              </a:ext>
            </a:extLst>
          </p:cNvPr>
          <p:cNvSpPr txBox="1">
            <a:spLocks/>
          </p:cNvSpPr>
          <p:nvPr/>
        </p:nvSpPr>
        <p:spPr>
          <a:xfrm>
            <a:off x="251563" y="3079985"/>
            <a:ext cx="5703518" cy="171684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 sz="4800" b="1" dirty="0" err="1">
                <a:solidFill>
                  <a:schemeClr val="bg1"/>
                </a:solidFill>
                <a:latin typeface="Arial" panose="020B0604020202020204" pitchFamily="34" charset="0"/>
                <a:cs typeface="Arial" panose="020B0604020202020204" pitchFamily="34" charset="0"/>
              </a:rPr>
              <a:t>F</a:t>
            </a:r>
            <a:r>
              <a:rPr lang="es-ES" sz="4800" b="1" dirty="0" err="1" smtClean="0">
                <a:solidFill>
                  <a:schemeClr val="bg1"/>
                </a:solidFill>
                <a:latin typeface="Arial" panose="020B0604020202020204" pitchFamily="34" charset="0"/>
                <a:cs typeface="Arial" panose="020B0604020202020204" pitchFamily="34" charset="0"/>
              </a:rPr>
              <a:t>rom</a:t>
            </a:r>
            <a:r>
              <a:rPr lang="es-ES" sz="4800" b="1" dirty="0" smtClean="0">
                <a:solidFill>
                  <a:schemeClr val="bg1"/>
                </a:solidFill>
                <a:latin typeface="Arial" panose="020B0604020202020204" pitchFamily="34" charset="0"/>
                <a:cs typeface="Arial" panose="020B0604020202020204" pitchFamily="34" charset="0"/>
              </a:rPr>
              <a:t> A to B to C:</a:t>
            </a:r>
            <a:endParaRPr lang="es-ES" sz="4800" b="1" dirty="0">
              <a:solidFill>
                <a:schemeClr val="bg1"/>
              </a:solidFill>
              <a:latin typeface="Arial" panose="020B0604020202020204" pitchFamily="34" charset="0"/>
              <a:cs typeface="Arial" panose="020B0604020202020204" pitchFamily="34" charset="0"/>
            </a:endParaRPr>
          </a:p>
        </p:txBody>
      </p:sp>
      <p:sp>
        <p:nvSpPr>
          <p:cNvPr id="9" name="Subtítulo 15">
            <a:extLst>
              <a:ext uri="{FF2B5EF4-FFF2-40B4-BE49-F238E27FC236}">
                <a16:creationId xmlns:a16="http://schemas.microsoft.com/office/drawing/2014/main" id="{B7724BC2-CF42-D14A-B8DC-8AD236C5ED7F}"/>
              </a:ext>
            </a:extLst>
          </p:cNvPr>
          <p:cNvSpPr txBox="1">
            <a:spLocks/>
          </p:cNvSpPr>
          <p:nvPr/>
        </p:nvSpPr>
        <p:spPr>
          <a:xfrm>
            <a:off x="251563" y="4561681"/>
            <a:ext cx="5703518" cy="13680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1600" dirty="0" smtClean="0">
                <a:solidFill>
                  <a:schemeClr val="bg1"/>
                </a:solidFill>
                <a:latin typeface="Arial" panose="020B0604020202020204" pitchFamily="34" charset="0"/>
                <a:cs typeface="Arial" panose="020B0604020202020204" pitchFamily="34" charset="0"/>
              </a:rPr>
              <a:t>Freedom of movement for Palestinians in the West Bank and East Jerusalem</a:t>
            </a:r>
            <a:endParaRPr lang="en-GB" sz="1600" dirty="0">
              <a:solidFill>
                <a:schemeClr val="bg1"/>
              </a:solidFill>
              <a:latin typeface="Arial" panose="020B0604020202020204" pitchFamily="34" charset="0"/>
              <a:cs typeface="Arial" panose="020B0604020202020204" pitchFamily="34" charset="0"/>
            </a:endParaRPr>
          </a:p>
        </p:txBody>
      </p:sp>
      <p:sp>
        <p:nvSpPr>
          <p:cNvPr id="10" name="Title 9"/>
          <p:cNvSpPr>
            <a:spLocks noGrp="1"/>
          </p:cNvSpPr>
          <p:nvPr>
            <p:ph type="ctrTitle"/>
          </p:nvPr>
        </p:nvSpPr>
        <p:spPr/>
        <p:txBody>
          <a:bodyPr/>
          <a:lstStyle/>
          <a:p>
            <a:endParaRPr lang="en-GB" dirty="0"/>
          </a:p>
        </p:txBody>
      </p:sp>
    </p:spTree>
    <p:extLst>
      <p:ext uri="{BB962C8B-B14F-4D97-AF65-F5344CB8AC3E}">
        <p14:creationId xmlns:p14="http://schemas.microsoft.com/office/powerpoint/2010/main" val="20753318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2</a:t>
            </a:fld>
            <a:endParaRPr lang="en-GB"/>
          </a:p>
        </p:txBody>
      </p:sp>
      <p:pic>
        <p:nvPicPr>
          <p:cNvPr id="6" name="Content Placeholder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81854" y="365125"/>
            <a:ext cx="8397346" cy="5811838"/>
          </a:xfrm>
          <a:prstGeom prst="rect">
            <a:avLst/>
          </a:prstGeom>
        </p:spPr>
      </p:pic>
    </p:spTree>
    <p:extLst>
      <p:ext uri="{BB962C8B-B14F-4D97-AF65-F5344CB8AC3E}">
        <p14:creationId xmlns:p14="http://schemas.microsoft.com/office/powerpoint/2010/main" val="974370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solidFill>
                <a:latin typeface="Arial" panose="020B0604020202020204" pitchFamily="34" charset="0"/>
                <a:cs typeface="Arial" panose="020B0604020202020204" pitchFamily="34" charset="0"/>
              </a:rPr>
              <a:t>Fill in the rest of your diary</a:t>
            </a:r>
            <a:endParaRPr lang="en-GB" b="1"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562524" y="1653382"/>
            <a:ext cx="2452889" cy="5204618"/>
          </a:xfrm>
        </p:spPr>
        <p:txBody>
          <a:bodyPr>
            <a:normAutofit fontScale="62500" lnSpcReduction="20000"/>
          </a:bodyPr>
          <a:lstStyle/>
          <a:p>
            <a:r>
              <a:rPr lang="en-GB" dirty="0" smtClean="0"/>
              <a:t>Village Mosque</a:t>
            </a:r>
          </a:p>
          <a:p>
            <a:r>
              <a:rPr lang="en-GB" dirty="0" smtClean="0"/>
              <a:t>Friends/family</a:t>
            </a:r>
          </a:p>
          <a:p>
            <a:r>
              <a:rPr lang="en-GB" dirty="0" smtClean="0"/>
              <a:t>al-Aqsa Mosque and other holy sites</a:t>
            </a:r>
          </a:p>
          <a:p>
            <a:r>
              <a:rPr lang="en-GB" dirty="0" smtClean="0"/>
              <a:t>Elementary School</a:t>
            </a:r>
          </a:p>
          <a:p>
            <a:r>
              <a:rPr lang="en-GB" dirty="0" smtClean="0"/>
              <a:t>Market place</a:t>
            </a:r>
          </a:p>
          <a:p>
            <a:r>
              <a:rPr lang="en-GB" dirty="0" smtClean="0"/>
              <a:t>Large Hospital</a:t>
            </a:r>
          </a:p>
          <a:p>
            <a:r>
              <a:rPr lang="en-GB" dirty="0" smtClean="0"/>
              <a:t>Large sports and</a:t>
            </a:r>
          </a:p>
          <a:p>
            <a:r>
              <a:rPr lang="en-GB" dirty="0" smtClean="0"/>
              <a:t>entertainment facilities</a:t>
            </a:r>
          </a:p>
          <a:p>
            <a:r>
              <a:rPr lang="en-GB" dirty="0" smtClean="0"/>
              <a:t>High School</a:t>
            </a:r>
          </a:p>
          <a:p>
            <a:r>
              <a:rPr lang="en-GB" dirty="0" smtClean="0"/>
              <a:t>University</a:t>
            </a:r>
          </a:p>
          <a:p>
            <a:r>
              <a:rPr lang="en-GB" dirty="0" smtClean="0"/>
              <a:t>High School</a:t>
            </a:r>
          </a:p>
          <a:p>
            <a:r>
              <a:rPr lang="en-GB" dirty="0" smtClean="0"/>
              <a:t>University</a:t>
            </a:r>
          </a:p>
          <a:p>
            <a:r>
              <a:rPr lang="en-GB" dirty="0" smtClean="0"/>
              <a:t>Hospital</a:t>
            </a:r>
          </a:p>
        </p:txBody>
      </p:sp>
      <p:pic>
        <p:nvPicPr>
          <p:cNvPr id="4" name="Picture 3"/>
          <p:cNvPicPr>
            <a:picLocks noChangeAspect="1"/>
          </p:cNvPicPr>
          <p:nvPr/>
        </p:nvPicPr>
        <p:blipFill rotWithShape="1">
          <a:blip r:embed="rId2"/>
          <a:srcRect r="1650" b="1843"/>
          <a:stretch/>
        </p:blipFill>
        <p:spPr>
          <a:xfrm>
            <a:off x="0" y="1653382"/>
            <a:ext cx="6444867" cy="5204618"/>
          </a:xfrm>
          <a:prstGeom prst="rect">
            <a:avLst/>
          </a:prstGeom>
        </p:spPr>
      </p:pic>
      <p:sp>
        <p:nvSpPr>
          <p:cNvPr id="5" name="Content Placeholder 2"/>
          <p:cNvSpPr txBox="1">
            <a:spLocks/>
          </p:cNvSpPr>
          <p:nvPr/>
        </p:nvSpPr>
        <p:spPr>
          <a:xfrm>
            <a:off x="9339262" y="1558486"/>
            <a:ext cx="2462213" cy="50609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smtClean="0"/>
              <a:t>Friends/family in… (choose a location)</a:t>
            </a:r>
          </a:p>
          <a:p>
            <a:r>
              <a:rPr lang="en-GB" sz="2000" dirty="0" smtClean="0"/>
              <a:t>Sports and entertainment facilities</a:t>
            </a:r>
          </a:p>
          <a:p>
            <a:r>
              <a:rPr lang="en-GB" sz="2000" dirty="0" smtClean="0"/>
              <a:t>Bus station</a:t>
            </a:r>
          </a:p>
          <a:p>
            <a:r>
              <a:rPr lang="en-GB" sz="2000" dirty="0" smtClean="0"/>
              <a:t>The Bank</a:t>
            </a:r>
          </a:p>
          <a:p>
            <a:r>
              <a:rPr lang="en-GB" sz="2000" dirty="0" smtClean="0"/>
              <a:t>Primary school</a:t>
            </a:r>
          </a:p>
          <a:p>
            <a:r>
              <a:rPr lang="en-GB" sz="2000" dirty="0" smtClean="0"/>
              <a:t>Big Mosque</a:t>
            </a:r>
          </a:p>
          <a:p>
            <a:r>
              <a:rPr lang="en-GB" sz="2000" dirty="0" smtClean="0"/>
              <a:t>Small Shop</a:t>
            </a:r>
          </a:p>
          <a:p>
            <a:r>
              <a:rPr lang="en-GB" sz="2000" dirty="0" smtClean="0"/>
              <a:t>Friends/family</a:t>
            </a:r>
          </a:p>
          <a:p>
            <a:r>
              <a:rPr lang="en-GB" sz="2000" dirty="0" smtClean="0"/>
              <a:t>Farm</a:t>
            </a:r>
            <a:endParaRPr lang="en-GB" sz="2000" dirty="0"/>
          </a:p>
        </p:txBody>
      </p:sp>
    </p:spTree>
    <p:extLst>
      <p:ext uri="{BB962C8B-B14F-4D97-AF65-F5344CB8AC3E}">
        <p14:creationId xmlns:p14="http://schemas.microsoft.com/office/powerpoint/2010/main" val="7583181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rotWithShape="1">
          <a:blip r:embed="rId2">
            <a:clrChange>
              <a:clrFrom>
                <a:srgbClr val="F88438"/>
              </a:clrFrom>
              <a:clrTo>
                <a:srgbClr val="F88438">
                  <a:alpha val="0"/>
                </a:srgbClr>
              </a:clrTo>
            </a:clrChange>
          </a:blip>
          <a:srcRect t="8400"/>
          <a:stretch/>
        </p:blipFill>
        <p:spPr>
          <a:xfrm>
            <a:off x="1005418" y="1690688"/>
            <a:ext cx="2829614" cy="2331275"/>
          </a:xfrm>
          <a:prstGeom prst="rect">
            <a:avLst/>
          </a:prstGeom>
        </p:spPr>
      </p:pic>
      <p:pic>
        <p:nvPicPr>
          <p:cNvPr id="1026" name="Picture 2" descr="Fitxer:North Gaza in Palestine.svg"/>
          <p:cNvPicPr>
            <a:picLocks noChangeAspect="1" noChangeArrowheads="1"/>
          </p:cNvPicPr>
          <p:nvPr/>
        </p:nvPicPr>
        <p:blipFill rotWithShape="1">
          <a:blip r:embed="rId3">
            <a:extLst>
              <a:ext uri="{28A0092B-C50C-407E-A947-70E740481C1C}">
                <a14:useLocalDpi xmlns:a14="http://schemas.microsoft.com/office/drawing/2010/main" val="0"/>
              </a:ext>
            </a:extLst>
          </a:blip>
          <a:srcRect l="33712" t="8581"/>
          <a:stretch/>
        </p:blipFill>
        <p:spPr bwMode="auto">
          <a:xfrm>
            <a:off x="3195863" y="533400"/>
            <a:ext cx="3981105" cy="632460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4589580" y="2815233"/>
            <a:ext cx="3659070" cy="3576042"/>
            <a:chOff x="4589441" y="2823887"/>
            <a:chExt cx="3659070" cy="3576042"/>
          </a:xfrm>
          <a:effectLst>
            <a:outerShdw blurRad="50800" dist="38100" dir="13500000" algn="br" rotWithShape="0">
              <a:prstClr val="black">
                <a:alpha val="40000"/>
              </a:prstClr>
            </a:outerShdw>
          </a:effectLst>
        </p:grpSpPr>
        <p:sp>
          <p:nvSpPr>
            <p:cNvPr id="5" name="Flowchart: Manual Operation 4"/>
            <p:cNvSpPr/>
            <p:nvPr/>
          </p:nvSpPr>
          <p:spPr>
            <a:xfrm rot="4504738">
              <a:off x="5558185" y="1855143"/>
              <a:ext cx="1573139" cy="35106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651 w 10000"/>
                <a:gd name="connsiteY2" fmla="*/ 9803 h 10000"/>
                <a:gd name="connsiteX3" fmla="*/ 2000 w 10000"/>
                <a:gd name="connsiteY3" fmla="*/ 10000 h 10000"/>
                <a:gd name="connsiteX4" fmla="*/ 0 w 10000"/>
                <a:gd name="connsiteY4" fmla="*/ 0 h 10000"/>
                <a:gd name="connsiteX0" fmla="*/ 0 w 10000"/>
                <a:gd name="connsiteY0" fmla="*/ 0 h 9803"/>
                <a:gd name="connsiteX1" fmla="*/ 10000 w 10000"/>
                <a:gd name="connsiteY1" fmla="*/ 0 h 9803"/>
                <a:gd name="connsiteX2" fmla="*/ 8651 w 10000"/>
                <a:gd name="connsiteY2" fmla="*/ 9803 h 9803"/>
                <a:gd name="connsiteX3" fmla="*/ 6206 w 10000"/>
                <a:gd name="connsiteY3" fmla="*/ 9068 h 9803"/>
                <a:gd name="connsiteX4" fmla="*/ 0 w 10000"/>
                <a:gd name="connsiteY4" fmla="*/ 0 h 9803"/>
                <a:gd name="connsiteX0" fmla="*/ 0 w 10000"/>
                <a:gd name="connsiteY0" fmla="*/ 0 h 10000"/>
                <a:gd name="connsiteX1" fmla="*/ 10000 w 10000"/>
                <a:gd name="connsiteY1" fmla="*/ 0 h 10000"/>
                <a:gd name="connsiteX2" fmla="*/ 8651 w 10000"/>
                <a:gd name="connsiteY2" fmla="*/ 10000 h 10000"/>
                <a:gd name="connsiteX3" fmla="*/ 6798 w 10000"/>
                <a:gd name="connsiteY3" fmla="*/ 9290 h 10000"/>
                <a:gd name="connsiteX4" fmla="*/ 0 w 10000"/>
                <a:gd name="connsiteY4" fmla="*/ 0 h 10000"/>
                <a:gd name="connsiteX0" fmla="*/ 0 w 10000"/>
                <a:gd name="connsiteY0" fmla="*/ 0 h 9799"/>
                <a:gd name="connsiteX1" fmla="*/ 10000 w 10000"/>
                <a:gd name="connsiteY1" fmla="*/ 0 h 9799"/>
                <a:gd name="connsiteX2" fmla="*/ 8701 w 10000"/>
                <a:gd name="connsiteY2" fmla="*/ 9799 h 9799"/>
                <a:gd name="connsiteX3" fmla="*/ 6798 w 10000"/>
                <a:gd name="connsiteY3" fmla="*/ 9290 h 9799"/>
                <a:gd name="connsiteX4" fmla="*/ 0 w 10000"/>
                <a:gd name="connsiteY4" fmla="*/ 0 h 9799"/>
                <a:gd name="connsiteX0" fmla="*/ 0 w 15667"/>
                <a:gd name="connsiteY0" fmla="*/ 0 h 10000"/>
                <a:gd name="connsiteX1" fmla="*/ 15667 w 15667"/>
                <a:gd name="connsiteY1" fmla="*/ 6058 h 10000"/>
                <a:gd name="connsiteX2" fmla="*/ 8701 w 15667"/>
                <a:gd name="connsiteY2" fmla="*/ 10000 h 10000"/>
                <a:gd name="connsiteX3" fmla="*/ 6798 w 15667"/>
                <a:gd name="connsiteY3" fmla="*/ 9481 h 10000"/>
                <a:gd name="connsiteX4" fmla="*/ 0 w 15667"/>
                <a:gd name="connsiteY4" fmla="*/ 0 h 10000"/>
                <a:gd name="connsiteX0" fmla="*/ 0 w 10575"/>
                <a:gd name="connsiteY0" fmla="*/ 0 h 7191"/>
                <a:gd name="connsiteX1" fmla="*/ 10575 w 10575"/>
                <a:gd name="connsiteY1" fmla="*/ 3249 h 7191"/>
                <a:gd name="connsiteX2" fmla="*/ 3609 w 10575"/>
                <a:gd name="connsiteY2" fmla="*/ 7191 h 7191"/>
                <a:gd name="connsiteX3" fmla="*/ 1706 w 10575"/>
                <a:gd name="connsiteY3" fmla="*/ 6672 h 7191"/>
                <a:gd name="connsiteX4" fmla="*/ 0 w 10575"/>
                <a:gd name="connsiteY4" fmla="*/ 0 h 7191"/>
                <a:gd name="connsiteX0" fmla="*/ 0 w 3665"/>
                <a:gd name="connsiteY0" fmla="*/ 0 h 14415"/>
                <a:gd name="connsiteX1" fmla="*/ 3665 w 3665"/>
                <a:gd name="connsiteY1" fmla="*/ 14415 h 14415"/>
                <a:gd name="connsiteX2" fmla="*/ 3413 w 3665"/>
                <a:gd name="connsiteY2" fmla="*/ 10000 h 14415"/>
                <a:gd name="connsiteX3" fmla="*/ 1613 w 3665"/>
                <a:gd name="connsiteY3" fmla="*/ 9278 h 14415"/>
                <a:gd name="connsiteX4" fmla="*/ 0 w 3665"/>
                <a:gd name="connsiteY4" fmla="*/ 0 h 14415"/>
                <a:gd name="connsiteX0" fmla="*/ 15822 w 15822"/>
                <a:gd name="connsiteY0" fmla="*/ 0 h 15749"/>
                <a:gd name="connsiteX1" fmla="*/ 5599 w 15822"/>
                <a:gd name="connsiteY1" fmla="*/ 15749 h 15749"/>
                <a:gd name="connsiteX2" fmla="*/ 4911 w 15822"/>
                <a:gd name="connsiteY2" fmla="*/ 12686 h 15749"/>
                <a:gd name="connsiteX3" fmla="*/ 0 w 15822"/>
                <a:gd name="connsiteY3" fmla="*/ 12185 h 15749"/>
                <a:gd name="connsiteX4" fmla="*/ 15822 w 15822"/>
                <a:gd name="connsiteY4" fmla="*/ 0 h 15749"/>
                <a:gd name="connsiteX0" fmla="*/ 15822 w 15822"/>
                <a:gd name="connsiteY0" fmla="*/ 0 h 15749"/>
                <a:gd name="connsiteX1" fmla="*/ 5599 w 15822"/>
                <a:gd name="connsiteY1" fmla="*/ 15749 h 15749"/>
                <a:gd name="connsiteX2" fmla="*/ 3556 w 15822"/>
                <a:gd name="connsiteY2" fmla="*/ 13776 h 15749"/>
                <a:gd name="connsiteX3" fmla="*/ 0 w 15822"/>
                <a:gd name="connsiteY3" fmla="*/ 12185 h 15749"/>
                <a:gd name="connsiteX4" fmla="*/ 15822 w 15822"/>
                <a:gd name="connsiteY4" fmla="*/ 0 h 15749"/>
                <a:gd name="connsiteX0" fmla="*/ 14575 w 14575"/>
                <a:gd name="connsiteY0" fmla="*/ 0 h 15749"/>
                <a:gd name="connsiteX1" fmla="*/ 4352 w 14575"/>
                <a:gd name="connsiteY1" fmla="*/ 15749 h 15749"/>
                <a:gd name="connsiteX2" fmla="*/ 2309 w 14575"/>
                <a:gd name="connsiteY2" fmla="*/ 13776 h 15749"/>
                <a:gd name="connsiteX3" fmla="*/ 0 w 14575"/>
                <a:gd name="connsiteY3" fmla="*/ 10597 h 15749"/>
                <a:gd name="connsiteX4" fmla="*/ 14575 w 14575"/>
                <a:gd name="connsiteY4" fmla="*/ 0 h 15749"/>
                <a:gd name="connsiteX0" fmla="*/ 15633 w 15633"/>
                <a:gd name="connsiteY0" fmla="*/ 0 h 15749"/>
                <a:gd name="connsiteX1" fmla="*/ 5410 w 15633"/>
                <a:gd name="connsiteY1" fmla="*/ 15749 h 15749"/>
                <a:gd name="connsiteX2" fmla="*/ 3367 w 15633"/>
                <a:gd name="connsiteY2" fmla="*/ 13776 h 15749"/>
                <a:gd name="connsiteX3" fmla="*/ 1058 w 15633"/>
                <a:gd name="connsiteY3" fmla="*/ 10597 h 15749"/>
                <a:gd name="connsiteX4" fmla="*/ 15633 w 15633"/>
                <a:gd name="connsiteY4" fmla="*/ 0 h 15749"/>
                <a:gd name="connsiteX0" fmla="*/ 15571 w 15571"/>
                <a:gd name="connsiteY0" fmla="*/ 0 h 15749"/>
                <a:gd name="connsiteX1" fmla="*/ 5348 w 15571"/>
                <a:gd name="connsiteY1" fmla="*/ 15749 h 15749"/>
                <a:gd name="connsiteX2" fmla="*/ 3748 w 15571"/>
                <a:gd name="connsiteY2" fmla="*/ 13426 h 15749"/>
                <a:gd name="connsiteX3" fmla="*/ 996 w 15571"/>
                <a:gd name="connsiteY3" fmla="*/ 10597 h 15749"/>
                <a:gd name="connsiteX4" fmla="*/ 15571 w 15571"/>
                <a:gd name="connsiteY4" fmla="*/ 0 h 15749"/>
                <a:gd name="connsiteX0" fmla="*/ 16640 w 16640"/>
                <a:gd name="connsiteY0" fmla="*/ 0 h 15749"/>
                <a:gd name="connsiteX1" fmla="*/ 6417 w 16640"/>
                <a:gd name="connsiteY1" fmla="*/ 15749 h 15749"/>
                <a:gd name="connsiteX2" fmla="*/ 4817 w 16640"/>
                <a:gd name="connsiteY2" fmla="*/ 13426 h 15749"/>
                <a:gd name="connsiteX3" fmla="*/ 2065 w 16640"/>
                <a:gd name="connsiteY3" fmla="*/ 10597 h 15749"/>
                <a:gd name="connsiteX4" fmla="*/ 16640 w 16640"/>
                <a:gd name="connsiteY4" fmla="*/ 0 h 15749"/>
                <a:gd name="connsiteX0" fmla="*/ 18333 w 18333"/>
                <a:gd name="connsiteY0" fmla="*/ 0 h 15749"/>
                <a:gd name="connsiteX1" fmla="*/ 8110 w 18333"/>
                <a:gd name="connsiteY1" fmla="*/ 15749 h 15749"/>
                <a:gd name="connsiteX2" fmla="*/ 3243 w 18333"/>
                <a:gd name="connsiteY2" fmla="*/ 12980 h 15749"/>
                <a:gd name="connsiteX3" fmla="*/ 3758 w 18333"/>
                <a:gd name="connsiteY3" fmla="*/ 10597 h 15749"/>
                <a:gd name="connsiteX4" fmla="*/ 18333 w 18333"/>
                <a:gd name="connsiteY4" fmla="*/ 0 h 15749"/>
                <a:gd name="connsiteX0" fmla="*/ 17200 w 17200"/>
                <a:gd name="connsiteY0" fmla="*/ 0 h 15749"/>
                <a:gd name="connsiteX1" fmla="*/ 6977 w 17200"/>
                <a:gd name="connsiteY1" fmla="*/ 15749 h 15749"/>
                <a:gd name="connsiteX2" fmla="*/ 2110 w 17200"/>
                <a:gd name="connsiteY2" fmla="*/ 12980 h 15749"/>
                <a:gd name="connsiteX3" fmla="*/ 2625 w 17200"/>
                <a:gd name="connsiteY3" fmla="*/ 10597 h 15749"/>
                <a:gd name="connsiteX4" fmla="*/ 17200 w 17200"/>
                <a:gd name="connsiteY4" fmla="*/ 0 h 15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 h="15749">
                  <a:moveTo>
                    <a:pt x="17200" y="0"/>
                  </a:moveTo>
                  <a:lnTo>
                    <a:pt x="6977" y="15749"/>
                  </a:lnTo>
                  <a:lnTo>
                    <a:pt x="2110" y="12980"/>
                  </a:lnTo>
                  <a:cubicBezTo>
                    <a:pt x="-1049" y="11614"/>
                    <a:pt x="-482" y="11985"/>
                    <a:pt x="2625" y="10597"/>
                  </a:cubicBezTo>
                  <a:lnTo>
                    <a:pt x="17200" y="0"/>
                  </a:lnTo>
                  <a:close/>
                </a:path>
              </a:pathLst>
            </a:custGeom>
            <a:solidFill>
              <a:schemeClr val="accent2">
                <a:alpha val="2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rotWithShape="1">
            <a:blip r:embed="rId4"/>
            <a:srcRect r="1711" b="4613"/>
            <a:stretch/>
          </p:blipFill>
          <p:spPr>
            <a:xfrm>
              <a:off x="4612908" y="3909370"/>
              <a:ext cx="3635603" cy="2490559"/>
            </a:xfrm>
            <a:prstGeom prst="rect">
              <a:avLst/>
            </a:prstGeom>
          </p:spPr>
        </p:pic>
      </p:grpSp>
      <p:pic>
        <p:nvPicPr>
          <p:cNvPr id="6" name="Picture 5"/>
          <p:cNvPicPr>
            <a:picLocks noChangeAspect="1"/>
          </p:cNvPicPr>
          <p:nvPr/>
        </p:nvPicPr>
        <p:blipFill rotWithShape="1">
          <a:blip r:embed="rId5"/>
          <a:srcRect r="50517"/>
          <a:stretch/>
        </p:blipFill>
        <p:spPr>
          <a:xfrm>
            <a:off x="8291120" y="96606"/>
            <a:ext cx="3882219" cy="6625534"/>
          </a:xfrm>
          <a:prstGeom prst="rect">
            <a:avLst/>
          </a:prstGeom>
        </p:spPr>
      </p:pic>
      <p:pic>
        <p:nvPicPr>
          <p:cNvPr id="8" name="Picture 7"/>
          <p:cNvPicPr>
            <a:picLocks noChangeAspect="1"/>
          </p:cNvPicPr>
          <p:nvPr/>
        </p:nvPicPr>
        <p:blipFill rotWithShape="1">
          <a:blip r:embed="rId5"/>
          <a:srcRect l="50046" t="141" r="1351" b="47978"/>
          <a:stretch/>
        </p:blipFill>
        <p:spPr>
          <a:xfrm>
            <a:off x="18661" y="1690688"/>
            <a:ext cx="3813110" cy="3437370"/>
          </a:xfrm>
          <a:prstGeom prst="rect">
            <a:avLst/>
          </a:prstGeom>
        </p:spPr>
      </p:pic>
      <p:sp>
        <p:nvSpPr>
          <p:cNvPr id="9" name="Right Triangle 8"/>
          <p:cNvSpPr/>
          <p:nvPr/>
        </p:nvSpPr>
        <p:spPr>
          <a:xfrm flipH="1">
            <a:off x="838200" y="3536371"/>
            <a:ext cx="2996832" cy="1492829"/>
          </a:xfrm>
          <a:prstGeom prst="rtTriangle">
            <a:avLst/>
          </a:prstGeom>
          <a:solidFill>
            <a:srgbClr val="9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60324" y="4965191"/>
            <a:ext cx="3800475" cy="168783"/>
          </a:xfrm>
          <a:prstGeom prst="rect">
            <a:avLst/>
          </a:prstGeom>
          <a:solidFill>
            <a:srgbClr val="9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p:cNvSpPr>
            <a:spLocks noGrp="1"/>
          </p:cNvSpPr>
          <p:nvPr>
            <p:ph type="title"/>
          </p:nvPr>
        </p:nvSpPr>
        <p:spPr>
          <a:xfrm>
            <a:off x="469014" y="365125"/>
            <a:ext cx="2893312" cy="1325563"/>
          </a:xfrm>
        </p:spPr>
        <p:txBody>
          <a:bodyPr/>
          <a:lstStyle/>
          <a:p>
            <a:r>
              <a:rPr lang="en-US" b="1" dirty="0" smtClean="0">
                <a:solidFill>
                  <a:schemeClr val="accent2"/>
                </a:solidFill>
              </a:rPr>
              <a:t>Locations</a:t>
            </a:r>
            <a:endParaRPr lang="en-GB" b="1" dirty="0">
              <a:solidFill>
                <a:schemeClr val="accent2"/>
              </a:solidFill>
            </a:endParaRPr>
          </a:p>
        </p:txBody>
      </p:sp>
    </p:spTree>
    <p:extLst>
      <p:ext uri="{BB962C8B-B14F-4D97-AF65-F5344CB8AC3E}">
        <p14:creationId xmlns:p14="http://schemas.microsoft.com/office/powerpoint/2010/main" val="1866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0875"/>
            <a:ext cx="10515600" cy="1325563"/>
          </a:xfrm>
        </p:spPr>
        <p:txBody>
          <a:bodyPr/>
          <a:lstStyle/>
          <a:p>
            <a:r>
              <a:rPr lang="en-GB" b="1" dirty="0" smtClean="0">
                <a:solidFill>
                  <a:schemeClr val="accent2"/>
                </a:solidFill>
              </a:rPr>
              <a:t>It depends who you are…</a:t>
            </a:r>
            <a:endParaRPr lang="en-GB" b="1" dirty="0">
              <a:solidFill>
                <a:schemeClr val="accent2"/>
              </a:solidFill>
            </a:endParaRPr>
          </a:p>
        </p:txBody>
      </p:sp>
      <p:sp>
        <p:nvSpPr>
          <p:cNvPr id="3" name="Content Placeholder 2"/>
          <p:cNvSpPr>
            <a:spLocks noGrp="1"/>
          </p:cNvSpPr>
          <p:nvPr>
            <p:ph idx="1"/>
          </p:nvPr>
        </p:nvSpPr>
        <p:spPr/>
        <p:txBody>
          <a:bodyPr>
            <a:normAutofit fontScale="85000" lnSpcReduction="20000"/>
          </a:bodyPr>
          <a:lstStyle/>
          <a:p>
            <a:r>
              <a:rPr lang="en-GB" dirty="0" smtClean="0"/>
              <a:t>If you’re a </a:t>
            </a:r>
            <a:r>
              <a:rPr lang="en-GB" b="1" dirty="0" smtClean="0"/>
              <a:t>Palestinian living in East Jerusalem, your blue ID card </a:t>
            </a:r>
            <a:r>
              <a:rPr lang="en-GB" dirty="0" smtClean="0"/>
              <a:t>means you have freedom to move in and out of Jerusalem and throughout most of the West Bank. In practice, however, you are often stopped by border and civil police in Jerusalem.  Under Israeli law, if you live outside Jerusalem for seven years, you </a:t>
            </a:r>
            <a:r>
              <a:rPr lang="en-GB" dirty="0" err="1" smtClean="0"/>
              <a:t>loseyour</a:t>
            </a:r>
            <a:r>
              <a:rPr lang="en-GB" dirty="0" smtClean="0"/>
              <a:t> ID card and residency.</a:t>
            </a:r>
          </a:p>
          <a:p>
            <a:r>
              <a:rPr lang="en-GB" dirty="0" smtClean="0"/>
              <a:t>If you’re a </a:t>
            </a:r>
            <a:r>
              <a:rPr lang="en-GB" b="1" dirty="0" smtClean="0"/>
              <a:t>Palestinian living in the West Bank, your green ID </a:t>
            </a:r>
            <a:r>
              <a:rPr lang="en-GB" dirty="0" smtClean="0"/>
              <a:t>is needed to pass through the many checkpoints, but you need a special permit to go to East Jerusalem, which the Israeli government says is part of Israel. </a:t>
            </a:r>
          </a:p>
          <a:p>
            <a:r>
              <a:rPr lang="en-GB" dirty="0" smtClean="0"/>
              <a:t>If you’re a </a:t>
            </a:r>
            <a:r>
              <a:rPr lang="en-GB" b="1" dirty="0" smtClean="0"/>
              <a:t>Palestinian living in Gaza</a:t>
            </a:r>
            <a:r>
              <a:rPr lang="en-GB" dirty="0" smtClean="0"/>
              <a:t>, you can travel within the Gaza Strip (7 miles at it’s widest point), but it’s very difficult to leave.</a:t>
            </a:r>
          </a:p>
          <a:p>
            <a:r>
              <a:rPr lang="en-GB" dirty="0" smtClean="0"/>
              <a:t>If you are an </a:t>
            </a:r>
            <a:r>
              <a:rPr lang="en-GB" b="1" dirty="0" smtClean="0"/>
              <a:t>Israeli citizen, </a:t>
            </a:r>
            <a:r>
              <a:rPr lang="en-GB" dirty="0" smtClean="0"/>
              <a:t>whether Jewish or Arab, you are </a:t>
            </a:r>
            <a:r>
              <a:rPr lang="en-GB" dirty="0"/>
              <a:t>not supposed to travel </a:t>
            </a:r>
            <a:r>
              <a:rPr lang="en-GB" dirty="0" smtClean="0"/>
              <a:t>to Palestinian cities (Area A), </a:t>
            </a:r>
            <a:r>
              <a:rPr lang="en-GB" dirty="0"/>
              <a:t>but </a:t>
            </a:r>
            <a:r>
              <a:rPr lang="en-GB" dirty="0" smtClean="0"/>
              <a:t>you can travel in </a:t>
            </a:r>
            <a:r>
              <a:rPr lang="en-GB" dirty="0"/>
              <a:t>the West Bank without going through checkpoints, using separate roads and </a:t>
            </a:r>
            <a:r>
              <a:rPr lang="en-GB" dirty="0" smtClean="0"/>
              <a:t>infrastructure. Israeli cars have different number plates. Jewish settlers in the West Bank can easily travel back and forth.</a:t>
            </a:r>
          </a:p>
        </p:txBody>
      </p:sp>
      <p:sp>
        <p:nvSpPr>
          <p:cNvPr id="4" name="Rectángulo 4">
            <a:extLst>
              <a:ext uri="{FF2B5EF4-FFF2-40B4-BE49-F238E27FC236}">
                <a16:creationId xmlns:a16="http://schemas.microsoft.com/office/drawing/2014/main" id="{E422FF4E-F7B1-3D41-B89A-CE5EAEB4AA76}"/>
              </a:ext>
            </a:extLst>
          </p:cNvPr>
          <p:cNvSpPr/>
          <p:nvPr/>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12">
            <a:extLst>
              <a:ext uri="{FF2B5EF4-FFF2-40B4-BE49-F238E27FC236}">
                <a16:creationId xmlns:a16="http://schemas.microsoft.com/office/drawing/2014/main" id="{CF993381-661A-1749-A408-7710E5ABC799}"/>
              </a:ext>
            </a:extLst>
          </p:cNvPr>
          <p:cNvPicPr>
            <a:picLocks noChangeAspect="1"/>
          </p:cNvPicPr>
          <p:nvPr/>
        </p:nvPicPr>
        <p:blipFill>
          <a:blip r:embed="rId2"/>
          <a:stretch>
            <a:fillRect/>
          </a:stretch>
        </p:blipFill>
        <p:spPr>
          <a:xfrm>
            <a:off x="8604845" y="303692"/>
            <a:ext cx="3190207" cy="233993"/>
          </a:xfrm>
          <a:prstGeom prst="rect">
            <a:avLst/>
          </a:prstGeom>
        </p:spPr>
      </p:pic>
    </p:spTree>
    <p:extLst>
      <p:ext uri="{BB962C8B-B14F-4D97-AF65-F5344CB8AC3E}">
        <p14:creationId xmlns:p14="http://schemas.microsoft.com/office/powerpoint/2010/main" val="931318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08160"/>
            <a:ext cx="10515600" cy="1325563"/>
          </a:xfrm>
        </p:spPr>
        <p:txBody>
          <a:bodyPr/>
          <a:lstStyle/>
          <a:p>
            <a:r>
              <a:rPr lang="en-GB" b="1" dirty="0" smtClean="0">
                <a:solidFill>
                  <a:schemeClr val="accent2"/>
                </a:solidFill>
              </a:rPr>
              <a:t>What is the “DCO”?</a:t>
            </a:r>
            <a:endParaRPr lang="en-GB" b="1" dirty="0">
              <a:solidFill>
                <a:schemeClr val="accent2"/>
              </a:solidFill>
            </a:endParaRPr>
          </a:p>
        </p:txBody>
      </p:sp>
      <p:pic>
        <p:nvPicPr>
          <p:cNvPr id="2050" name="Picture 2" descr="Image result for district coordination office isra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3333" y="945845"/>
            <a:ext cx="4148667" cy="2489200"/>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E422FF4E-F7B1-3D41-B89A-CE5EAEB4AA76}"/>
              </a:ext>
            </a:extLst>
          </p:cNvPr>
          <p:cNvSpPr/>
          <p:nvPr/>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Imagen 12">
            <a:extLst>
              <a:ext uri="{FF2B5EF4-FFF2-40B4-BE49-F238E27FC236}">
                <a16:creationId xmlns:a16="http://schemas.microsoft.com/office/drawing/2014/main" id="{CF993381-661A-1749-A408-7710E5ABC799}"/>
              </a:ext>
            </a:extLst>
          </p:cNvPr>
          <p:cNvPicPr>
            <a:picLocks noChangeAspect="1"/>
          </p:cNvPicPr>
          <p:nvPr/>
        </p:nvPicPr>
        <p:blipFill>
          <a:blip r:embed="rId3"/>
          <a:stretch>
            <a:fillRect/>
          </a:stretch>
        </p:blipFill>
        <p:spPr>
          <a:xfrm>
            <a:off x="8604845" y="303692"/>
            <a:ext cx="3190207" cy="233993"/>
          </a:xfrm>
          <a:prstGeom prst="rect">
            <a:avLst/>
          </a:prstGeom>
        </p:spPr>
      </p:pic>
      <p:sp>
        <p:nvSpPr>
          <p:cNvPr id="4" name="TextBox 3"/>
          <p:cNvSpPr txBox="1"/>
          <p:nvPr/>
        </p:nvSpPr>
        <p:spPr>
          <a:xfrm>
            <a:off x="628650" y="1581047"/>
            <a:ext cx="7267121" cy="4801314"/>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Also known as District Coordination and Liaison Office (DCL), DCOs are Israeli-Palestinian military coordination offices established as part of the 1994 Gaza-Jericho Agreement between Israel and the Palestinian Authority, (part of the Oslo process). </a:t>
            </a:r>
          </a:p>
          <a:p>
            <a:r>
              <a:rPr lang="en-GB" dirty="0">
                <a:latin typeface="Arial" panose="020B0604020202020204" pitchFamily="34" charset="0"/>
                <a:cs typeface="Arial" panose="020B0604020202020204" pitchFamily="34" charset="0"/>
              </a:rPr>
              <a:t>DCOs were established in each district of the West Bank and Gaza Strip, with the Israeli military office on one side of each DCO compound and the Palestinian security forces on the other. The offices aim to coordinate and monitor the movement of Palestinians in and out of, and within, the West Bank and Gaza. Since the Gaza-Jericho Agreement, the Palestinian civilian population has been required to apply at their local DCO, working in tandem with the Israeli Civil Administration, for permits to enter Israel, or to move between Areas A, B and C in the West Bank. The Gaza-Jericho Agreement also mandated high levels of communication between the DCOs of each side. See Israeli military webpage showing where the DCOs are located.</a:t>
            </a:r>
          </a:p>
          <a:p>
            <a:pPr algn="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Justvision</a:t>
            </a:r>
            <a:endParaRPr lang="en-GB" dirty="0">
              <a:latin typeface="Arial" panose="020B0604020202020204" pitchFamily="34" charset="0"/>
              <a:cs typeface="Arial" panose="020B0604020202020204" pitchFamily="34" charset="0"/>
            </a:endParaRPr>
          </a:p>
        </p:txBody>
      </p:sp>
      <p:sp>
        <p:nvSpPr>
          <p:cNvPr id="7" name="Content Placeholder 6"/>
          <p:cNvSpPr>
            <a:spLocks noGrp="1"/>
          </p:cNvSpPr>
          <p:nvPr>
            <p:ph idx="1"/>
          </p:nvPr>
        </p:nvSpPr>
        <p:spPr>
          <a:xfrm>
            <a:off x="838200" y="1825625"/>
            <a:ext cx="7057571" cy="4351338"/>
          </a:xfrm>
        </p:spPr>
        <p:txBody>
          <a:bodyPr/>
          <a:lstStyle/>
          <a:p>
            <a:endParaRPr lang="en-GB" dirty="0"/>
          </a:p>
        </p:txBody>
      </p:sp>
    </p:spTree>
    <p:extLst>
      <p:ext uri="{BB962C8B-B14F-4D97-AF65-F5344CB8AC3E}">
        <p14:creationId xmlns:p14="http://schemas.microsoft.com/office/powerpoint/2010/main" val="4257452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solidFill>
              </a:rPr>
              <a:t>Freedom of movement</a:t>
            </a:r>
            <a:endParaRPr lang="en-GB" b="1" dirty="0">
              <a:solidFill>
                <a:schemeClr val="accent2"/>
              </a:solidFill>
            </a:endParaRPr>
          </a:p>
        </p:txBody>
      </p:sp>
      <p:sp>
        <p:nvSpPr>
          <p:cNvPr id="3" name="Content Placeholder 2"/>
          <p:cNvSpPr>
            <a:spLocks noGrp="1"/>
          </p:cNvSpPr>
          <p:nvPr>
            <p:ph idx="1"/>
          </p:nvPr>
        </p:nvSpPr>
        <p:spPr>
          <a:xfrm>
            <a:off x="838200" y="1495119"/>
            <a:ext cx="10515600" cy="4351338"/>
          </a:xfrm>
        </p:spPr>
        <p:txBody>
          <a:bodyPr>
            <a:normAutofit fontScale="92500"/>
          </a:bodyPr>
          <a:lstStyle/>
          <a:p>
            <a:r>
              <a:rPr lang="en-GB" dirty="0"/>
              <a:t>Israel restricts the movement of Palestinians within the Occupied Territories, between the West Bank and the Gaza Strip, into Israel, and abroad. Only Palestinians are restricted in this manner, while settlers and other civilians – Israeli and foreign – are free to </a:t>
            </a:r>
            <a:r>
              <a:rPr lang="en-GB" dirty="0" smtClean="0"/>
              <a:t>travel…</a:t>
            </a:r>
          </a:p>
          <a:p>
            <a:r>
              <a:rPr lang="en-GB" dirty="0"/>
              <a:t>A Palestinian leaving home in the morning cannot know whether he or she is going to make it work – on time or at all – or to keep a medical appointment, visit family or catch a movie. She might make it, or she might be delayed at a checkpoint for hours, detained and humiliated by soldiers. She may have to turn around and go back the way she came. She may get arrested</a:t>
            </a:r>
            <a:r>
              <a:rPr lang="en-GB" dirty="0" smtClean="0"/>
              <a:t>.</a:t>
            </a:r>
          </a:p>
          <a:p>
            <a:pPr marL="0" indent="0" algn="r">
              <a:buNone/>
            </a:pPr>
            <a:r>
              <a:rPr lang="en-GB" dirty="0" smtClean="0"/>
              <a:t>-</a:t>
            </a:r>
            <a:r>
              <a:rPr lang="en-GB" dirty="0" err="1" smtClean="0"/>
              <a:t>B’tselem</a:t>
            </a:r>
            <a:r>
              <a:rPr lang="en-GB" dirty="0" smtClean="0"/>
              <a:t> (Israeli human </a:t>
            </a:r>
            <a:r>
              <a:rPr lang="en-GB" smtClean="0"/>
              <a:t>rights organisation)</a:t>
            </a:r>
            <a:endParaRPr lang="en-GB" dirty="0"/>
          </a:p>
        </p:txBody>
      </p:sp>
      <p:sp>
        <p:nvSpPr>
          <p:cNvPr id="4" name="Rectángulo 4">
            <a:extLst>
              <a:ext uri="{FF2B5EF4-FFF2-40B4-BE49-F238E27FC236}">
                <a16:creationId xmlns:a16="http://schemas.microsoft.com/office/drawing/2014/main" id="{E422FF4E-F7B1-3D41-B89A-CE5EAEB4AA76}"/>
              </a:ext>
            </a:extLst>
          </p:cNvPr>
          <p:cNvSpPr/>
          <p:nvPr/>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12">
            <a:extLst>
              <a:ext uri="{FF2B5EF4-FFF2-40B4-BE49-F238E27FC236}">
                <a16:creationId xmlns:a16="http://schemas.microsoft.com/office/drawing/2014/main" id="{CF993381-661A-1749-A408-7710E5ABC799}"/>
              </a:ext>
            </a:extLst>
          </p:cNvPr>
          <p:cNvPicPr>
            <a:picLocks noChangeAspect="1"/>
          </p:cNvPicPr>
          <p:nvPr/>
        </p:nvPicPr>
        <p:blipFill>
          <a:blip r:embed="rId2"/>
          <a:stretch>
            <a:fillRect/>
          </a:stretch>
        </p:blipFill>
        <p:spPr>
          <a:xfrm>
            <a:off x="8604845" y="303692"/>
            <a:ext cx="3190207" cy="233993"/>
          </a:xfrm>
          <a:prstGeom prst="rect">
            <a:avLst/>
          </a:prstGeom>
        </p:spPr>
      </p:pic>
    </p:spTree>
    <p:extLst>
      <p:ext uri="{BB962C8B-B14F-4D97-AF65-F5344CB8AC3E}">
        <p14:creationId xmlns:p14="http://schemas.microsoft.com/office/powerpoint/2010/main" val="7480898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r="1090"/>
          <a:stretch/>
        </p:blipFill>
        <p:spPr>
          <a:xfrm>
            <a:off x="2585045" y="3958460"/>
            <a:ext cx="6019800" cy="2763015"/>
          </a:xfrm>
          <a:prstGeom prst="rect">
            <a:avLst/>
          </a:prstGeom>
        </p:spPr>
      </p:pic>
      <p:sp>
        <p:nvSpPr>
          <p:cNvPr id="2" name="Title 1"/>
          <p:cNvSpPr>
            <a:spLocks noGrp="1"/>
          </p:cNvSpPr>
          <p:nvPr>
            <p:ph type="title"/>
          </p:nvPr>
        </p:nvSpPr>
        <p:spPr>
          <a:xfrm>
            <a:off x="838200" y="511859"/>
            <a:ext cx="10515600" cy="1325563"/>
          </a:xfrm>
        </p:spPr>
        <p:txBody>
          <a:bodyPr/>
          <a:lstStyle/>
          <a:p>
            <a:r>
              <a:rPr lang="en-US" b="1" dirty="0" smtClean="0">
                <a:solidFill>
                  <a:schemeClr val="accent2"/>
                </a:solidFill>
              </a:rPr>
              <a:t>The argument for checkpoints…</a:t>
            </a:r>
            <a:endParaRPr lang="en-GB" b="1" dirty="0">
              <a:solidFill>
                <a:schemeClr val="accent2"/>
              </a:solidFill>
            </a:endParaRPr>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8</a:t>
            </a:fld>
            <a:endParaRPr lang="en-GB"/>
          </a:p>
        </p:txBody>
      </p:sp>
      <p:sp>
        <p:nvSpPr>
          <p:cNvPr id="3" name="Content Placeholder 2"/>
          <p:cNvSpPr>
            <a:spLocks noGrp="1"/>
          </p:cNvSpPr>
          <p:nvPr>
            <p:ph idx="1"/>
          </p:nvPr>
        </p:nvSpPr>
        <p:spPr>
          <a:xfrm>
            <a:off x="838200" y="1564735"/>
            <a:ext cx="8757492" cy="4351338"/>
          </a:xfrm>
        </p:spPr>
        <p:txBody>
          <a:bodyPr/>
          <a:lstStyle/>
          <a:p>
            <a:pPr marL="0" indent="0">
              <a:buNone/>
            </a:pPr>
            <a:r>
              <a:rPr lang="en-GB" dirty="0"/>
              <a:t>“Checkpoints save lives. They were a direct response to the brutal wave of violence…. Israel put up its barrier to protect Israelis of all backgrounds from racist violence.”</a:t>
            </a:r>
          </a:p>
          <a:p>
            <a:pPr marL="0" lvl="0" indent="0" algn="r">
              <a:buNone/>
            </a:pPr>
            <a:r>
              <a:rPr lang="en-GB" dirty="0" smtClean="0"/>
              <a:t>Stand </a:t>
            </a:r>
            <a:r>
              <a:rPr lang="en-GB" dirty="0"/>
              <a:t>With </a:t>
            </a:r>
            <a:r>
              <a:rPr lang="en-GB" dirty="0" smtClean="0"/>
              <a:t>Us</a:t>
            </a:r>
            <a:r>
              <a:rPr lang="en-GB" dirty="0"/>
              <a:t> </a:t>
            </a:r>
            <a:r>
              <a:rPr lang="en-GB" dirty="0" smtClean="0"/>
              <a:t>(</a:t>
            </a:r>
            <a:r>
              <a:rPr lang="en-GB" u="sng" dirty="0" smtClean="0">
                <a:hlinkClick r:id="rId3"/>
              </a:rPr>
              <a:t>www.standwithus.com</a:t>
            </a:r>
            <a:r>
              <a:rPr lang="en-GB" dirty="0"/>
              <a:t>)</a:t>
            </a:r>
          </a:p>
          <a:p>
            <a:endParaRPr lang="en-GB" dirty="0"/>
          </a:p>
        </p:txBody>
      </p:sp>
      <p:sp>
        <p:nvSpPr>
          <p:cNvPr id="7" name="Rectángulo 4">
            <a:extLst>
              <a:ext uri="{FF2B5EF4-FFF2-40B4-BE49-F238E27FC236}">
                <a16:creationId xmlns:a16="http://schemas.microsoft.com/office/drawing/2014/main" id="{E422FF4E-F7B1-3D41-B89A-CE5EAEB4AA76}"/>
              </a:ext>
            </a:extLst>
          </p:cNvPr>
          <p:cNvSpPr/>
          <p:nvPr/>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Imagen 12">
            <a:extLst>
              <a:ext uri="{FF2B5EF4-FFF2-40B4-BE49-F238E27FC236}">
                <a16:creationId xmlns:a16="http://schemas.microsoft.com/office/drawing/2014/main" id="{CF993381-661A-1749-A408-7710E5ABC799}"/>
              </a:ext>
            </a:extLst>
          </p:cNvPr>
          <p:cNvPicPr>
            <a:picLocks noChangeAspect="1"/>
          </p:cNvPicPr>
          <p:nvPr/>
        </p:nvPicPr>
        <p:blipFill>
          <a:blip r:embed="rId4"/>
          <a:stretch>
            <a:fillRect/>
          </a:stretch>
        </p:blipFill>
        <p:spPr>
          <a:xfrm>
            <a:off x="8604845" y="303692"/>
            <a:ext cx="3190207" cy="233993"/>
          </a:xfrm>
          <a:prstGeom prst="rect">
            <a:avLst/>
          </a:prstGeom>
        </p:spPr>
      </p:pic>
    </p:spTree>
    <p:extLst>
      <p:ext uri="{BB962C8B-B14F-4D97-AF65-F5344CB8AC3E}">
        <p14:creationId xmlns:p14="http://schemas.microsoft.com/office/powerpoint/2010/main" val="30472989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solidFill>
              </a:rPr>
              <a:t>What about Gaza?</a:t>
            </a:r>
            <a:endParaRPr lang="en-GB" b="1" dirty="0">
              <a:solidFill>
                <a:schemeClr val="accent2"/>
              </a:solidFill>
            </a:endParaRPr>
          </a:p>
        </p:txBody>
      </p:sp>
      <p:sp>
        <p:nvSpPr>
          <p:cNvPr id="3" name="Content Placeholder 2"/>
          <p:cNvSpPr>
            <a:spLocks noGrp="1"/>
          </p:cNvSpPr>
          <p:nvPr>
            <p:ph idx="1"/>
          </p:nvPr>
        </p:nvSpPr>
        <p:spPr>
          <a:xfrm>
            <a:off x="838200" y="1463315"/>
            <a:ext cx="6753045" cy="4879428"/>
          </a:xfrm>
        </p:spPr>
        <p:txBody>
          <a:bodyPr>
            <a:normAutofit fontScale="92500" lnSpcReduction="20000"/>
          </a:bodyPr>
          <a:lstStyle/>
          <a:p>
            <a:r>
              <a:rPr lang="en-US" dirty="0" smtClean="0"/>
              <a:t>Gaza is under a blockade maintained by Egypt and Israel</a:t>
            </a:r>
            <a:endParaRPr lang="en-GB" dirty="0" smtClean="0"/>
          </a:p>
          <a:p>
            <a:r>
              <a:rPr lang="en-GB" dirty="0" smtClean="0"/>
              <a:t>Movement from Gaza to Israel or between Gaza and the West Bank is very difficult.</a:t>
            </a:r>
          </a:p>
          <a:p>
            <a:r>
              <a:rPr lang="en-GB" dirty="0" smtClean="0"/>
              <a:t>Gaza’s seaport and airport have both been destroyed by Israeli forces</a:t>
            </a:r>
          </a:p>
          <a:p>
            <a:r>
              <a:rPr lang="en-GB" dirty="0"/>
              <a:t>It is illegal for a Palestinian in the occupied West Bank to travel to Gaza and </a:t>
            </a:r>
            <a:r>
              <a:rPr lang="en-GB" dirty="0" smtClean="0"/>
              <a:t>Jerusalem unless </a:t>
            </a:r>
            <a:r>
              <a:rPr lang="en-GB" dirty="0"/>
              <a:t>they have a special travel permit from Israel. </a:t>
            </a:r>
            <a:endParaRPr lang="en-GB" dirty="0" smtClean="0"/>
          </a:p>
          <a:p>
            <a:r>
              <a:rPr lang="en-US" dirty="0" smtClean="0"/>
              <a:t>There are tunnels which some people use to get under the Gaza border fences. Israel has destroyed many, saying they are used for smuggling weapons</a:t>
            </a:r>
            <a:endParaRPr lang="en-GB" dirty="0"/>
          </a:p>
        </p:txBody>
      </p:sp>
      <p:pic>
        <p:nvPicPr>
          <p:cNvPr id="1026" name="Picture 2" descr="https://upload.wikimedia.org/wikipedia/commons/6/60/ErezCross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3688" y="1463315"/>
            <a:ext cx="4239837" cy="3179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2172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zor wire template" id="{09A9DD77-DA46-4ED6-9FEA-A64C674FA6CB}" vid="{874D03A3-3901-4A90-B489-92ECEDE77D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razor wire template</Template>
  <TotalTime>140</TotalTime>
  <Words>637</Words>
  <Application>Microsoft Office PowerPoint</Application>
  <PresentationFormat>Widescreen</PresentationFormat>
  <Paragraphs>57</Paragraphs>
  <Slides>9</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Fill in the rest of your diary</vt:lpstr>
      <vt:lpstr>Locations</vt:lpstr>
      <vt:lpstr>It depends who you are…</vt:lpstr>
      <vt:lpstr>What is the “DCO”?</vt:lpstr>
      <vt:lpstr>Freedom of movement</vt:lpstr>
      <vt:lpstr>The argument for checkpoints…</vt:lpstr>
      <vt:lpstr>What about Gaza?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12</cp:revision>
  <dcterms:created xsi:type="dcterms:W3CDTF">2019-03-22T16:49:02Z</dcterms:created>
  <dcterms:modified xsi:type="dcterms:W3CDTF">2019-05-08T09:11:17Z</dcterms:modified>
</cp:coreProperties>
</file>