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56" r:id="rId2"/>
    <p:sldId id="259" r:id="rId3"/>
    <p:sldId id="257" r:id="rId4"/>
    <p:sldId id="271" r:id="rId5"/>
    <p:sldId id="269" r:id="rId6"/>
    <p:sldId id="260" r:id="rId7"/>
    <p:sldId id="275" r:id="rId8"/>
    <p:sldId id="265" r:id="rId9"/>
    <p:sldId id="266" r:id="rId10"/>
    <p:sldId id="270" r:id="rId11"/>
    <p:sldId id="263" r:id="rId12"/>
    <p:sldId id="258" r:id="rId13"/>
    <p:sldId id="267" r:id="rId14"/>
    <p:sldId id="262" r:id="rId15"/>
    <p:sldId id="274" r:id="rId16"/>
    <p:sldId id="273" r:id="rId17"/>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6705" autoAdjust="0"/>
  </p:normalViewPr>
  <p:slideViewPr>
    <p:cSldViewPr snapToGrid="0">
      <p:cViewPr varScale="1">
        <p:scale>
          <a:sx n="73" d="100"/>
          <a:sy n="73" d="100"/>
        </p:scale>
        <p:origin x="189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54D9D080-0D1B-4D59-8775-B9C89EFFE0E8}" type="datetimeFigureOut">
              <a:rPr lang="en-GB" smtClean="0"/>
              <a:t>08/05/2019</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7949E91D-8BA3-4C60-BCF7-5094A3FB45BD}" type="slidenum">
              <a:rPr lang="en-GB" smtClean="0"/>
              <a:t>‹#›</a:t>
            </a:fld>
            <a:endParaRPr lang="en-GB"/>
          </a:p>
        </p:txBody>
      </p:sp>
    </p:spTree>
    <p:extLst>
      <p:ext uri="{BB962C8B-B14F-4D97-AF65-F5344CB8AC3E}">
        <p14:creationId xmlns:p14="http://schemas.microsoft.com/office/powerpoint/2010/main" val="153600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F5BF3BC9-852D-48F6-B116-F36FBAFD7D8B}" type="datetimeFigureOut">
              <a:rPr lang="en-GB" smtClean="0"/>
              <a:t>08/05/2019</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C1BAF786-C472-4CD5-AF94-07C476326D09}" type="slidenum">
              <a:rPr lang="en-GB" smtClean="0"/>
              <a:t>‹#›</a:t>
            </a:fld>
            <a:endParaRPr lang="en-GB"/>
          </a:p>
        </p:txBody>
      </p:sp>
    </p:spTree>
    <p:extLst>
      <p:ext uri="{BB962C8B-B14F-4D97-AF65-F5344CB8AC3E}">
        <p14:creationId xmlns:p14="http://schemas.microsoft.com/office/powerpoint/2010/main" val="28484243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1BAF786-C472-4CD5-AF94-07C476326D09}" type="slidenum">
              <a:rPr lang="en-GB" smtClean="0"/>
              <a:t>1</a:t>
            </a:fld>
            <a:endParaRPr lang="en-GB"/>
          </a:p>
        </p:txBody>
      </p:sp>
    </p:spTree>
    <p:extLst>
      <p:ext uri="{BB962C8B-B14F-4D97-AF65-F5344CB8AC3E}">
        <p14:creationId xmlns:p14="http://schemas.microsoft.com/office/powerpoint/2010/main" val="3424232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can be used for discussion or</a:t>
            </a:r>
            <a:r>
              <a:rPr lang="en-US" baseline="0" dirty="0" smtClean="0"/>
              <a:t> printed off as cards to compare and rank.</a:t>
            </a:r>
            <a:endParaRPr lang="en-GB" dirty="0"/>
          </a:p>
        </p:txBody>
      </p:sp>
      <p:sp>
        <p:nvSpPr>
          <p:cNvPr id="4" name="Slide Number Placeholder 3"/>
          <p:cNvSpPr>
            <a:spLocks noGrp="1"/>
          </p:cNvSpPr>
          <p:nvPr>
            <p:ph type="sldNum" sz="quarter" idx="10"/>
          </p:nvPr>
        </p:nvSpPr>
        <p:spPr/>
        <p:txBody>
          <a:bodyPr/>
          <a:lstStyle/>
          <a:p>
            <a:fld id="{03DFE25D-7980-4FCA-8322-930BE6A3A1A1}" type="slidenum">
              <a:rPr lang="en-GB" smtClean="0"/>
              <a:t>16</a:t>
            </a:fld>
            <a:endParaRPr lang="en-GB"/>
          </a:p>
        </p:txBody>
      </p:sp>
    </p:spTree>
    <p:extLst>
      <p:ext uri="{BB962C8B-B14F-4D97-AF65-F5344CB8AC3E}">
        <p14:creationId xmlns:p14="http://schemas.microsoft.com/office/powerpoint/2010/main" val="2777641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1BAF786-C472-4CD5-AF94-07C476326D09}" type="slidenum">
              <a:rPr lang="en-GB" smtClean="0"/>
              <a:t>2</a:t>
            </a:fld>
            <a:endParaRPr lang="en-GB"/>
          </a:p>
        </p:txBody>
      </p:sp>
    </p:spTree>
    <p:extLst>
      <p:ext uri="{BB962C8B-B14F-4D97-AF65-F5344CB8AC3E}">
        <p14:creationId xmlns:p14="http://schemas.microsoft.com/office/powerpoint/2010/main" val="1823269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a:t>
            </a:r>
            <a:r>
              <a:rPr lang="en-GB" baseline="0" dirty="0" smtClean="0"/>
              <a:t> holocaust was probably the biggest organised mass-murder in history, but today there are still many who don’t know about it, or even actively deny that it happened.</a:t>
            </a:r>
          </a:p>
          <a:p>
            <a:r>
              <a:rPr lang="en-GB" baseline="0" dirty="0" smtClean="0"/>
              <a:t>Some even go as far as saying it is a lie made up by Jews themselves.</a:t>
            </a:r>
            <a:endParaRPr lang="en-GB" dirty="0"/>
          </a:p>
        </p:txBody>
      </p:sp>
      <p:sp>
        <p:nvSpPr>
          <p:cNvPr id="4" name="Slide Number Placeholder 3"/>
          <p:cNvSpPr>
            <a:spLocks noGrp="1"/>
          </p:cNvSpPr>
          <p:nvPr>
            <p:ph type="sldNum" sz="quarter" idx="10"/>
          </p:nvPr>
        </p:nvSpPr>
        <p:spPr/>
        <p:txBody>
          <a:bodyPr/>
          <a:lstStyle/>
          <a:p>
            <a:fld id="{C1BAF786-C472-4CD5-AF94-07C476326D09}" type="slidenum">
              <a:rPr lang="en-GB" smtClean="0"/>
              <a:t>4</a:t>
            </a:fld>
            <a:endParaRPr lang="en-GB"/>
          </a:p>
        </p:txBody>
      </p:sp>
    </p:spTree>
    <p:extLst>
      <p:ext uri="{BB962C8B-B14F-4D97-AF65-F5344CB8AC3E}">
        <p14:creationId xmlns:p14="http://schemas.microsoft.com/office/powerpoint/2010/main" val="1075939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1BAF786-C472-4CD5-AF94-07C476326D09}" type="slidenum">
              <a:rPr lang="en-GB" smtClean="0"/>
              <a:t>5</a:t>
            </a:fld>
            <a:endParaRPr lang="en-GB"/>
          </a:p>
        </p:txBody>
      </p:sp>
    </p:spTree>
    <p:extLst>
      <p:ext uri="{BB962C8B-B14F-4D97-AF65-F5344CB8AC3E}">
        <p14:creationId xmlns:p14="http://schemas.microsoft.com/office/powerpoint/2010/main" val="2661267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smtClean="0">
                <a:solidFill>
                  <a:srgbClr val="000000"/>
                </a:solidFill>
                <a:effectLst/>
                <a:latin typeface="ArialNarrow"/>
              </a:rPr>
              <a:t>A Palestinian called Edward W. Said, described the stereotyping of Arabs and Asians in the West as </a:t>
            </a:r>
            <a:r>
              <a:rPr lang="en-GB" b="0" i="1" dirty="0" smtClean="0">
                <a:solidFill>
                  <a:srgbClr val="000000"/>
                </a:solidFill>
                <a:effectLst/>
                <a:latin typeface="ArialNarrow"/>
              </a:rPr>
              <a:t>Orientalism</a:t>
            </a:r>
            <a:r>
              <a:rPr lang="en-GB" b="0" i="0" dirty="0" smtClean="0">
                <a:solidFill>
                  <a:srgbClr val="000000"/>
                </a:solidFill>
                <a:effectLst/>
                <a:latin typeface="ArialNarrow"/>
              </a:rPr>
              <a:t>, saying “the basic distinction between East and West as the starting point for elaborate theories, epics, novels, social descriptions, and political accounts concerning the Orient, its people, customs, ‘mind,’ destiny and so on.”</a:t>
            </a:r>
            <a:endParaRPr lang="en-GB" dirty="0" smtClean="0"/>
          </a:p>
          <a:p>
            <a:endParaRPr lang="en-GB" dirty="0"/>
          </a:p>
        </p:txBody>
      </p:sp>
      <p:sp>
        <p:nvSpPr>
          <p:cNvPr id="4" name="Slide Number Placeholder 3"/>
          <p:cNvSpPr>
            <a:spLocks noGrp="1"/>
          </p:cNvSpPr>
          <p:nvPr>
            <p:ph type="sldNum" sz="quarter" idx="10"/>
          </p:nvPr>
        </p:nvSpPr>
        <p:spPr/>
        <p:txBody>
          <a:bodyPr/>
          <a:lstStyle/>
          <a:p>
            <a:fld id="{C1BAF786-C472-4CD5-AF94-07C476326D09}" type="slidenum">
              <a:rPr lang="en-GB" smtClean="0"/>
              <a:t>8</a:t>
            </a:fld>
            <a:endParaRPr lang="en-GB"/>
          </a:p>
        </p:txBody>
      </p:sp>
    </p:spTree>
    <p:extLst>
      <p:ext uri="{BB962C8B-B14F-4D97-AF65-F5344CB8AC3E}">
        <p14:creationId xmlns:p14="http://schemas.microsoft.com/office/powerpoint/2010/main" val="27952320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There are often</a:t>
            </a:r>
            <a:r>
              <a:rPr lang="en-US" baseline="0" dirty="0" smtClean="0"/>
              <a:t> </a:t>
            </a:r>
            <a:r>
              <a:rPr lang="en-US" baseline="0" dirty="0" err="1" smtClean="0"/>
              <a:t>Islamophobic</a:t>
            </a:r>
            <a:r>
              <a:rPr lang="en-US" baseline="0" dirty="0" smtClean="0"/>
              <a:t> stories in the press. </a:t>
            </a:r>
            <a:r>
              <a:rPr lang="en-GB" dirty="0" smtClean="0"/>
              <a:t>The Sun was forced to apologise for its 2015 story, “1 in 5 Brit Muslims’ sympathy</a:t>
            </a:r>
            <a:r>
              <a:rPr lang="en-GB" baseline="0" dirty="0" smtClean="0"/>
              <a:t> for </a:t>
            </a:r>
            <a:r>
              <a:rPr lang="en-GB" baseline="0" dirty="0" err="1" smtClean="0"/>
              <a:t>jihadis</a:t>
            </a:r>
            <a:r>
              <a:rPr lang="en-GB" baseline="0" dirty="0" smtClean="0"/>
              <a:t>”, because it was</a:t>
            </a:r>
            <a:r>
              <a:rPr lang="en-GB" dirty="0" smtClean="0"/>
              <a:t> misleading about the facts.</a:t>
            </a:r>
          </a:p>
          <a:p>
            <a:endParaRPr lang="en-GB" dirty="0"/>
          </a:p>
        </p:txBody>
      </p:sp>
      <p:sp>
        <p:nvSpPr>
          <p:cNvPr id="4" name="Slide Number Placeholder 3"/>
          <p:cNvSpPr>
            <a:spLocks noGrp="1"/>
          </p:cNvSpPr>
          <p:nvPr>
            <p:ph type="sldNum" sz="quarter" idx="10"/>
          </p:nvPr>
        </p:nvSpPr>
        <p:spPr/>
        <p:txBody>
          <a:bodyPr/>
          <a:lstStyle/>
          <a:p>
            <a:fld id="{C1BAF786-C472-4CD5-AF94-07C476326D09}" type="slidenum">
              <a:rPr lang="en-GB" smtClean="0"/>
              <a:t>10</a:t>
            </a:fld>
            <a:endParaRPr lang="en-GB"/>
          </a:p>
        </p:txBody>
      </p:sp>
    </p:spTree>
    <p:extLst>
      <p:ext uri="{BB962C8B-B14F-4D97-AF65-F5344CB8AC3E}">
        <p14:creationId xmlns:p14="http://schemas.microsoft.com/office/powerpoint/2010/main" val="4129966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Islamophobia</a:t>
            </a:r>
            <a:r>
              <a:rPr lang="en-US" baseline="0" dirty="0" smtClean="0"/>
              <a:t> also conflates identities from the Middle East and even further, treating people who are Arab, Sikh, Persian or Asian as the same.</a:t>
            </a:r>
            <a:endParaRPr lang="en-GB" dirty="0"/>
          </a:p>
        </p:txBody>
      </p:sp>
      <p:sp>
        <p:nvSpPr>
          <p:cNvPr id="4" name="Slide Number Placeholder 3"/>
          <p:cNvSpPr>
            <a:spLocks noGrp="1"/>
          </p:cNvSpPr>
          <p:nvPr>
            <p:ph type="sldNum" sz="quarter" idx="10"/>
          </p:nvPr>
        </p:nvSpPr>
        <p:spPr/>
        <p:txBody>
          <a:bodyPr/>
          <a:lstStyle/>
          <a:p>
            <a:fld id="{C1BAF786-C472-4CD5-AF94-07C476326D09}" type="slidenum">
              <a:rPr lang="en-GB" smtClean="0"/>
              <a:t>12</a:t>
            </a:fld>
            <a:endParaRPr lang="en-GB"/>
          </a:p>
        </p:txBody>
      </p:sp>
    </p:spTree>
    <p:extLst>
      <p:ext uri="{BB962C8B-B14F-4D97-AF65-F5344CB8AC3E}">
        <p14:creationId xmlns:p14="http://schemas.microsoft.com/office/powerpoint/2010/main" val="42604428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Some myths are ridiculous</a:t>
            </a:r>
            <a:r>
              <a:rPr lang="en-GB" baseline="0" dirty="0" smtClean="0"/>
              <a:t> lies if you think about them, but it is worth learning some truths about Muslims and Jewish people.</a:t>
            </a:r>
            <a:endParaRPr lang="en-GB" dirty="0"/>
          </a:p>
        </p:txBody>
      </p:sp>
      <p:sp>
        <p:nvSpPr>
          <p:cNvPr id="4" name="Slide Number Placeholder 3"/>
          <p:cNvSpPr>
            <a:spLocks noGrp="1"/>
          </p:cNvSpPr>
          <p:nvPr>
            <p:ph type="sldNum" sz="quarter" idx="10"/>
          </p:nvPr>
        </p:nvSpPr>
        <p:spPr/>
        <p:txBody>
          <a:bodyPr/>
          <a:lstStyle/>
          <a:p>
            <a:fld id="{C1BAF786-C472-4CD5-AF94-07C476326D09}" type="slidenum">
              <a:rPr lang="en-GB" smtClean="0"/>
              <a:t>13</a:t>
            </a:fld>
            <a:endParaRPr lang="en-GB"/>
          </a:p>
        </p:txBody>
      </p:sp>
    </p:spTree>
    <p:extLst>
      <p:ext uri="{BB962C8B-B14F-4D97-AF65-F5344CB8AC3E}">
        <p14:creationId xmlns:p14="http://schemas.microsoft.com/office/powerpoint/2010/main" val="3252792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1BAF786-C472-4CD5-AF94-07C476326D09}" type="slidenum">
              <a:rPr lang="en-GB" smtClean="0"/>
              <a:t>15</a:t>
            </a:fld>
            <a:endParaRPr lang="en-GB"/>
          </a:p>
        </p:txBody>
      </p:sp>
    </p:spTree>
    <p:extLst>
      <p:ext uri="{BB962C8B-B14F-4D97-AF65-F5344CB8AC3E}">
        <p14:creationId xmlns:p14="http://schemas.microsoft.com/office/powerpoint/2010/main" val="610440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C87786A-5223-4FA5-BAF4-D4A1D05AE3EC}" type="datetimeFigureOut">
              <a:rPr lang="en-GB" smtClean="0"/>
              <a:t>08/05/2019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B4E0C3-0E4C-4400-A5F1-DE819BCE29A0}" type="slidenum">
              <a:rPr lang="en-GB" smtClean="0"/>
              <a:t>‹#›</a:t>
            </a:fld>
            <a:endParaRPr lang="en-GB"/>
          </a:p>
        </p:txBody>
      </p:sp>
    </p:spTree>
    <p:extLst>
      <p:ext uri="{BB962C8B-B14F-4D97-AF65-F5344CB8AC3E}">
        <p14:creationId xmlns:p14="http://schemas.microsoft.com/office/powerpoint/2010/main" val="3698273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C87786A-5223-4FA5-BAF4-D4A1D05AE3EC}" type="datetimeFigureOut">
              <a:rPr lang="en-GB" smtClean="0"/>
              <a:t>08/05/2019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B4E0C3-0E4C-4400-A5F1-DE819BCE29A0}" type="slidenum">
              <a:rPr lang="en-GB" smtClean="0"/>
              <a:t>‹#›</a:t>
            </a:fld>
            <a:endParaRPr lang="en-GB"/>
          </a:p>
        </p:txBody>
      </p:sp>
    </p:spTree>
    <p:extLst>
      <p:ext uri="{BB962C8B-B14F-4D97-AF65-F5344CB8AC3E}">
        <p14:creationId xmlns:p14="http://schemas.microsoft.com/office/powerpoint/2010/main" val="2296018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C87786A-5223-4FA5-BAF4-D4A1D05AE3EC}" type="datetimeFigureOut">
              <a:rPr lang="en-GB" smtClean="0"/>
              <a:t>08/05/2019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B4E0C3-0E4C-4400-A5F1-DE819BCE29A0}" type="slidenum">
              <a:rPr lang="en-GB" smtClean="0"/>
              <a:t>‹#›</a:t>
            </a:fld>
            <a:endParaRPr lang="en-GB"/>
          </a:p>
        </p:txBody>
      </p:sp>
    </p:spTree>
    <p:extLst>
      <p:ext uri="{BB962C8B-B14F-4D97-AF65-F5344CB8AC3E}">
        <p14:creationId xmlns:p14="http://schemas.microsoft.com/office/powerpoint/2010/main" val="2179244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C87786A-5223-4FA5-BAF4-D4A1D05AE3EC}" type="datetimeFigureOut">
              <a:rPr lang="en-GB" smtClean="0"/>
              <a:t>08/05/2019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B4E0C3-0E4C-4400-A5F1-DE819BCE29A0}" type="slidenum">
              <a:rPr lang="en-GB" smtClean="0"/>
              <a:t>‹#›</a:t>
            </a:fld>
            <a:endParaRPr lang="en-GB"/>
          </a:p>
        </p:txBody>
      </p:sp>
    </p:spTree>
    <p:extLst>
      <p:ext uri="{BB962C8B-B14F-4D97-AF65-F5344CB8AC3E}">
        <p14:creationId xmlns:p14="http://schemas.microsoft.com/office/powerpoint/2010/main" val="3330480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C87786A-5223-4FA5-BAF4-D4A1D05AE3EC}" type="datetimeFigureOut">
              <a:rPr lang="en-GB" smtClean="0"/>
              <a:t>08/05/2019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B4E0C3-0E4C-4400-A5F1-DE819BCE29A0}" type="slidenum">
              <a:rPr lang="en-GB" smtClean="0"/>
              <a:t>‹#›</a:t>
            </a:fld>
            <a:endParaRPr lang="en-GB"/>
          </a:p>
        </p:txBody>
      </p:sp>
    </p:spTree>
    <p:extLst>
      <p:ext uri="{BB962C8B-B14F-4D97-AF65-F5344CB8AC3E}">
        <p14:creationId xmlns:p14="http://schemas.microsoft.com/office/powerpoint/2010/main" val="634047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C87786A-5223-4FA5-BAF4-D4A1D05AE3EC}" type="datetimeFigureOut">
              <a:rPr lang="en-GB" smtClean="0"/>
              <a:t>08/05/2019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6B4E0C3-0E4C-4400-A5F1-DE819BCE29A0}" type="slidenum">
              <a:rPr lang="en-GB" smtClean="0"/>
              <a:t>‹#›</a:t>
            </a:fld>
            <a:endParaRPr lang="en-GB"/>
          </a:p>
        </p:txBody>
      </p:sp>
    </p:spTree>
    <p:extLst>
      <p:ext uri="{BB962C8B-B14F-4D97-AF65-F5344CB8AC3E}">
        <p14:creationId xmlns:p14="http://schemas.microsoft.com/office/powerpoint/2010/main" val="10096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C87786A-5223-4FA5-BAF4-D4A1D05AE3EC}" type="datetimeFigureOut">
              <a:rPr lang="en-GB" smtClean="0"/>
              <a:t>08/05/2019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6B4E0C3-0E4C-4400-A5F1-DE819BCE29A0}" type="slidenum">
              <a:rPr lang="en-GB" smtClean="0"/>
              <a:t>‹#›</a:t>
            </a:fld>
            <a:endParaRPr lang="en-GB"/>
          </a:p>
        </p:txBody>
      </p:sp>
    </p:spTree>
    <p:extLst>
      <p:ext uri="{BB962C8B-B14F-4D97-AF65-F5344CB8AC3E}">
        <p14:creationId xmlns:p14="http://schemas.microsoft.com/office/powerpoint/2010/main" val="173055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C87786A-5223-4FA5-BAF4-D4A1D05AE3EC}" type="datetimeFigureOut">
              <a:rPr lang="en-GB" smtClean="0"/>
              <a:t>08/05/2019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6B4E0C3-0E4C-4400-A5F1-DE819BCE29A0}" type="slidenum">
              <a:rPr lang="en-GB" smtClean="0"/>
              <a:t>‹#›</a:t>
            </a:fld>
            <a:endParaRPr lang="en-GB"/>
          </a:p>
        </p:txBody>
      </p:sp>
    </p:spTree>
    <p:extLst>
      <p:ext uri="{BB962C8B-B14F-4D97-AF65-F5344CB8AC3E}">
        <p14:creationId xmlns:p14="http://schemas.microsoft.com/office/powerpoint/2010/main" val="4263421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87786A-5223-4FA5-BAF4-D4A1D05AE3EC}" type="datetimeFigureOut">
              <a:rPr lang="en-GB" smtClean="0"/>
              <a:t>08/05/2019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6B4E0C3-0E4C-4400-A5F1-DE819BCE29A0}" type="slidenum">
              <a:rPr lang="en-GB" smtClean="0"/>
              <a:t>‹#›</a:t>
            </a:fld>
            <a:endParaRPr lang="en-GB"/>
          </a:p>
        </p:txBody>
      </p:sp>
    </p:spTree>
    <p:extLst>
      <p:ext uri="{BB962C8B-B14F-4D97-AF65-F5344CB8AC3E}">
        <p14:creationId xmlns:p14="http://schemas.microsoft.com/office/powerpoint/2010/main" val="11222499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C87786A-5223-4FA5-BAF4-D4A1D05AE3EC}" type="datetimeFigureOut">
              <a:rPr lang="en-GB" smtClean="0"/>
              <a:t>08/05/2019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6B4E0C3-0E4C-4400-A5F1-DE819BCE29A0}" type="slidenum">
              <a:rPr lang="en-GB" smtClean="0"/>
              <a:t>‹#›</a:t>
            </a:fld>
            <a:endParaRPr lang="en-GB"/>
          </a:p>
        </p:txBody>
      </p:sp>
    </p:spTree>
    <p:extLst>
      <p:ext uri="{BB962C8B-B14F-4D97-AF65-F5344CB8AC3E}">
        <p14:creationId xmlns:p14="http://schemas.microsoft.com/office/powerpoint/2010/main" val="3054585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C87786A-5223-4FA5-BAF4-D4A1D05AE3EC}" type="datetimeFigureOut">
              <a:rPr lang="en-GB" smtClean="0"/>
              <a:t>08/05/2019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6B4E0C3-0E4C-4400-A5F1-DE819BCE29A0}" type="slidenum">
              <a:rPr lang="en-GB" smtClean="0"/>
              <a:t>‹#›</a:t>
            </a:fld>
            <a:endParaRPr lang="en-GB"/>
          </a:p>
        </p:txBody>
      </p:sp>
    </p:spTree>
    <p:extLst>
      <p:ext uri="{BB962C8B-B14F-4D97-AF65-F5344CB8AC3E}">
        <p14:creationId xmlns:p14="http://schemas.microsoft.com/office/powerpoint/2010/main" val="3483847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87786A-5223-4FA5-BAF4-D4A1D05AE3EC}" type="datetimeFigureOut">
              <a:rPr lang="en-GB" smtClean="0"/>
              <a:t>08/05/2019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4E0C3-0E4C-4400-A5F1-DE819BCE29A0}" type="slidenum">
              <a:rPr lang="en-GB" smtClean="0"/>
              <a:t>‹#›</a:t>
            </a:fld>
            <a:endParaRPr lang="en-GB"/>
          </a:p>
        </p:txBody>
      </p:sp>
      <p:pic>
        <p:nvPicPr>
          <p:cNvPr id="7" name="Picture 6"/>
          <p:cNvPicPr>
            <a:picLocks noChangeAspect="1"/>
          </p:cNvPicPr>
          <p:nvPr userDrawn="1"/>
        </p:nvPicPr>
        <p:blipFill>
          <a:blip r:embed="rId13"/>
          <a:stretch>
            <a:fillRect/>
          </a:stretch>
        </p:blipFill>
        <p:spPr>
          <a:xfrm>
            <a:off x="129876" y="100744"/>
            <a:ext cx="2429325" cy="178800"/>
          </a:xfrm>
          <a:prstGeom prst="rect">
            <a:avLst/>
          </a:prstGeom>
        </p:spPr>
      </p:pic>
    </p:spTree>
    <p:extLst>
      <p:ext uri="{BB962C8B-B14F-4D97-AF65-F5344CB8AC3E}">
        <p14:creationId xmlns:p14="http://schemas.microsoft.com/office/powerpoint/2010/main" val="2889815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89088" y="0"/>
            <a:ext cx="9144000" cy="2387600"/>
          </a:xfrm>
        </p:spPr>
        <p:txBody>
          <a:bodyPr>
            <a:normAutofit fontScale="90000"/>
          </a:bodyPr>
          <a:lstStyle/>
          <a:p>
            <a:pPr algn="l"/>
            <a:r>
              <a:rPr lang="en-GB" b="1" dirty="0" smtClean="0">
                <a:solidFill>
                  <a:schemeClr val="accent2"/>
                </a:solidFill>
                <a:latin typeface="Arial" panose="020B0604020202020204" pitchFamily="34" charset="0"/>
                <a:cs typeface="Arial" panose="020B0604020202020204" pitchFamily="34" charset="0"/>
              </a:rPr>
              <a:t>Challenging Antisemitism and Islamophobia</a:t>
            </a:r>
            <a:endParaRPr lang="en-GB" b="1" dirty="0">
              <a:solidFill>
                <a:schemeClr val="accent2"/>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p:txBody>
          <a:bodyPr/>
          <a:lstStyle/>
          <a:p>
            <a:endParaRPr lang="en-GB"/>
          </a:p>
        </p:txBody>
      </p:sp>
      <p:pic>
        <p:nvPicPr>
          <p:cNvPr id="4" name="Content Placeholder 3" descr="daily mail mac carto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528736" y="2271218"/>
            <a:ext cx="6139264" cy="4351338"/>
          </a:xfrm>
          <a:prstGeom prst="rect">
            <a:avLst/>
          </a:prstGeom>
          <a:noFill/>
          <a:ln>
            <a:noFill/>
          </a:ln>
        </p:spPr>
      </p:pic>
      <p:pic>
        <p:nvPicPr>
          <p:cNvPr id="5" name="Content Placeholder 3" descr="https://www.facinghistory.org/sites/default/files/Ch06_Image07_large.jpg"/>
          <p:cNvPicPr>
            <a:picLocks/>
          </p:cNvPicPr>
          <p:nvPr/>
        </p:nvPicPr>
        <p:blipFill>
          <a:blip r:embed="rId4" cstate="email">
            <a:extLst>
              <a:ext uri="{28A0092B-C50C-407E-A947-70E740481C1C}">
                <a14:useLocalDpi xmlns:a14="http://schemas.microsoft.com/office/drawing/2010/main"/>
              </a:ext>
            </a:extLst>
          </a:blip>
          <a:srcRect/>
          <a:stretch>
            <a:fillRect/>
          </a:stretch>
        </p:blipFill>
        <p:spPr bwMode="auto">
          <a:xfrm>
            <a:off x="1508318" y="2326780"/>
            <a:ext cx="3020418" cy="4208931"/>
          </a:xfrm>
          <a:prstGeom prst="rect">
            <a:avLst/>
          </a:prstGeom>
          <a:noFill/>
          <a:ln>
            <a:noFill/>
          </a:ln>
        </p:spPr>
      </p:pic>
    </p:spTree>
    <p:extLst>
      <p:ext uri="{BB962C8B-B14F-4D97-AF65-F5344CB8AC3E}">
        <p14:creationId xmlns:p14="http://schemas.microsoft.com/office/powerpoint/2010/main" val="1761923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3"/>
          <a:stretch>
            <a:fillRect/>
          </a:stretch>
        </p:blipFill>
        <p:spPr>
          <a:xfrm>
            <a:off x="0" y="365125"/>
            <a:ext cx="9481458" cy="6247897"/>
          </a:xfrm>
          <a:prstGeom prst="rect">
            <a:avLst/>
          </a:prstGeom>
        </p:spPr>
      </p:pic>
      <p:pic>
        <p:nvPicPr>
          <p:cNvPr id="5" name="Content Placeholder 3"/>
          <p:cNvPicPr>
            <a:picLocks noChangeAspect="1"/>
          </p:cNvPicPr>
          <p:nvPr/>
        </p:nvPicPr>
        <p:blipFill>
          <a:blip r:embed="rId4"/>
          <a:stretch>
            <a:fillRect/>
          </a:stretch>
        </p:blipFill>
        <p:spPr>
          <a:xfrm rot="367592">
            <a:off x="6926852" y="105170"/>
            <a:ext cx="5109213" cy="64987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p:cNvSpPr/>
          <p:nvPr/>
        </p:nvSpPr>
        <p:spPr>
          <a:xfrm rot="361743">
            <a:off x="10131901" y="444676"/>
            <a:ext cx="1937701" cy="155185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42409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4" name="Content Placeholder 3" descr="daily mail mac cartoon"/>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2315" y="1472324"/>
            <a:ext cx="6139264" cy="4351338"/>
          </a:xfrm>
          <a:prstGeom prst="rect">
            <a:avLst/>
          </a:prstGeom>
          <a:noFill/>
          <a:ln>
            <a:noFill/>
          </a:ln>
        </p:spPr>
      </p:pic>
      <p:sp>
        <p:nvSpPr>
          <p:cNvPr id="5" name="Rectangle 4"/>
          <p:cNvSpPr/>
          <p:nvPr/>
        </p:nvSpPr>
        <p:spPr>
          <a:xfrm>
            <a:off x="62315" y="5823662"/>
            <a:ext cx="5468228" cy="646331"/>
          </a:xfrm>
          <a:prstGeom prst="rect">
            <a:avLst/>
          </a:prstGeom>
        </p:spPr>
        <p:txBody>
          <a:bodyPr wrap="none">
            <a:spAutoFit/>
          </a:bodyPr>
          <a:lstStyle/>
          <a:p>
            <a:r>
              <a:rPr lang="en-GB" dirty="0" smtClean="0">
                <a:latin typeface="Arial" panose="020B0604020202020204" pitchFamily="34" charset="0"/>
                <a:ea typeface="Calibri" panose="020F0502020204030204" pitchFamily="34" charset="0"/>
                <a:cs typeface="Arial" panose="020B0604020202020204" pitchFamily="34" charset="0"/>
              </a:rPr>
              <a:t>A cartoon from the Daily Mail, 2015, reproduced for </a:t>
            </a:r>
          </a:p>
          <a:p>
            <a:r>
              <a:rPr lang="en-GB" dirty="0" smtClean="0">
                <a:latin typeface="Arial" panose="020B0604020202020204" pitchFamily="34" charset="0"/>
                <a:ea typeface="Calibri" panose="020F0502020204030204" pitchFamily="34" charset="0"/>
                <a:cs typeface="Arial" panose="020B0604020202020204" pitchFamily="34" charset="0"/>
              </a:rPr>
              <a:t>educational purposes.</a:t>
            </a:r>
            <a:endParaRPr lang="en-GB" dirty="0">
              <a:latin typeface="Arial" panose="020B0604020202020204" pitchFamily="34" charset="0"/>
              <a:cs typeface="Arial" panose="020B0604020202020204" pitchFamily="34" charset="0"/>
            </a:endParaRPr>
          </a:p>
        </p:txBody>
      </p:sp>
      <p:pic>
        <p:nvPicPr>
          <p:cNvPr id="1026" name="Picture 2" descr="https://upload.wikimedia.org/wikipedia/commons/thumb/4/4b/English_Defence_League_protest_in_Newcastle.jpg/800px-English_Defence_League_protest_in_Newcastle.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6496334" y="446750"/>
            <a:ext cx="5295332" cy="521396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296167" y="5618460"/>
            <a:ext cx="6096000" cy="923330"/>
          </a:xfrm>
          <a:prstGeom prst="rect">
            <a:avLst/>
          </a:prstGeom>
        </p:spPr>
        <p:txBody>
          <a:bodyPr>
            <a:spAutoFit/>
          </a:bodyPr>
          <a:lstStyle/>
          <a:p>
            <a:r>
              <a:rPr lang="en-GB" dirty="0">
                <a:solidFill>
                  <a:srgbClr val="222222"/>
                </a:solidFill>
                <a:latin typeface="Arial" panose="020B0604020202020204" pitchFamily="34" charset="0"/>
              </a:rPr>
              <a:t>An English Defence League demonstration. The placard reads </a:t>
            </a:r>
            <a:r>
              <a:rPr lang="en-GB" i="1" dirty="0">
                <a:solidFill>
                  <a:srgbClr val="222222"/>
                </a:solidFill>
                <a:latin typeface="Arial" panose="020B0604020202020204" pitchFamily="34" charset="0"/>
              </a:rPr>
              <a:t>Shut down the mosque command and control centre</a:t>
            </a:r>
            <a:r>
              <a:rPr lang="en-GB" dirty="0">
                <a:solidFill>
                  <a:srgbClr val="222222"/>
                </a:solidFill>
                <a:latin typeface="Arial" panose="020B0604020202020204" pitchFamily="34" charset="0"/>
              </a:rPr>
              <a:t>.</a:t>
            </a:r>
            <a:endParaRPr lang="en-GB" dirty="0"/>
          </a:p>
        </p:txBody>
      </p:sp>
      <p:sp>
        <p:nvSpPr>
          <p:cNvPr id="7" name="Title 1"/>
          <p:cNvSpPr txBox="1">
            <a:spLocks/>
          </p:cNvSpPr>
          <p:nvPr/>
        </p:nvSpPr>
        <p:spPr>
          <a:xfrm>
            <a:off x="237699" y="-7153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smtClean="0">
                <a:solidFill>
                  <a:schemeClr val="accent2"/>
                </a:solidFill>
                <a:latin typeface="Arial" panose="020B0604020202020204" pitchFamily="34" charset="0"/>
                <a:cs typeface="Arial" panose="020B0604020202020204" pitchFamily="34" charset="0"/>
              </a:rPr>
              <a:t>Islamophobic</a:t>
            </a:r>
            <a:r>
              <a:rPr lang="en-US" dirty="0" smtClean="0">
                <a:solidFill>
                  <a:schemeClr val="accent2"/>
                </a:solidFill>
                <a:latin typeface="Arial" panose="020B0604020202020204" pitchFamily="34" charset="0"/>
                <a:cs typeface="Arial" panose="020B0604020202020204" pitchFamily="34" charset="0"/>
              </a:rPr>
              <a:t> tropes</a:t>
            </a:r>
            <a:endParaRPr lang="en-GB" dirty="0">
              <a:solidFill>
                <a:schemeClr val="accent2"/>
              </a:solidFill>
              <a:latin typeface="Arial" panose="020B0604020202020204" pitchFamily="34" charset="0"/>
              <a:cs typeface="Arial" panose="020B0604020202020204" pitchFamily="34" charset="0"/>
            </a:endParaRPr>
          </a:p>
        </p:txBody>
      </p:sp>
      <p:sp>
        <p:nvSpPr>
          <p:cNvPr id="8" name="Rectangle 7"/>
          <p:cNvSpPr/>
          <p:nvPr/>
        </p:nvSpPr>
        <p:spPr>
          <a:xfrm>
            <a:off x="188295" y="826028"/>
            <a:ext cx="5660524" cy="646331"/>
          </a:xfrm>
          <a:prstGeom prst="rect">
            <a:avLst/>
          </a:prstGeom>
        </p:spPr>
        <p:txBody>
          <a:bodyPr wrap="none">
            <a:spAutoFit/>
          </a:bodyPr>
          <a:lstStyle/>
          <a:p>
            <a:r>
              <a:rPr lang="en-US" dirty="0" smtClean="0">
                <a:latin typeface="Arial" panose="020B0604020202020204" pitchFamily="34" charset="0"/>
                <a:ea typeface="Calibri" panose="020F0502020204030204" pitchFamily="34" charset="0"/>
                <a:cs typeface="Arial" panose="020B0604020202020204" pitchFamily="34" charset="0"/>
              </a:rPr>
              <a:t>What </a:t>
            </a:r>
            <a:r>
              <a:rPr lang="en-US" dirty="0">
                <a:latin typeface="Arial" panose="020B0604020202020204" pitchFamily="34" charset="0"/>
                <a:ea typeface="Calibri" panose="020F0502020204030204" pitchFamily="34" charset="0"/>
                <a:cs typeface="Arial" panose="020B0604020202020204" pitchFamily="34" charset="0"/>
              </a:rPr>
              <a:t>feelings and ideas </a:t>
            </a:r>
            <a:r>
              <a:rPr lang="en-US" dirty="0" smtClean="0">
                <a:latin typeface="Arial" panose="020B0604020202020204" pitchFamily="34" charset="0"/>
                <a:ea typeface="Calibri" panose="020F0502020204030204" pitchFamily="34" charset="0"/>
                <a:cs typeface="Arial" panose="020B0604020202020204" pitchFamily="34" charset="0"/>
              </a:rPr>
              <a:t>are being conveyed by these</a:t>
            </a:r>
          </a:p>
          <a:p>
            <a:r>
              <a:rPr lang="en-US" dirty="0" smtClean="0">
                <a:latin typeface="Arial" panose="020B0604020202020204" pitchFamily="34" charset="0"/>
                <a:ea typeface="Calibri" panose="020F0502020204030204" pitchFamily="34" charset="0"/>
                <a:cs typeface="Arial" panose="020B0604020202020204" pitchFamily="34" charset="0"/>
              </a:rPr>
              <a:t>images trying </a:t>
            </a:r>
            <a:r>
              <a:rPr lang="en-US" dirty="0">
                <a:latin typeface="Arial" panose="020B0604020202020204" pitchFamily="34" charset="0"/>
                <a:ea typeface="Calibri" panose="020F0502020204030204" pitchFamily="34" charset="0"/>
                <a:cs typeface="Arial" panose="020B0604020202020204" pitchFamily="34" charset="0"/>
              </a:rPr>
              <a:t>to </a:t>
            </a:r>
            <a:r>
              <a:rPr lang="en-US" dirty="0" smtClean="0">
                <a:latin typeface="Arial" panose="020B0604020202020204" pitchFamily="34" charset="0"/>
                <a:ea typeface="Calibri" panose="020F0502020204030204" pitchFamily="34" charset="0"/>
                <a:cs typeface="Arial" panose="020B0604020202020204" pitchFamily="34" charset="0"/>
              </a:rPr>
              <a:t>convey about Muslims?</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48893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6931" y="566502"/>
            <a:ext cx="10515600" cy="1325563"/>
          </a:xfrm>
        </p:spPr>
        <p:txBody>
          <a:bodyPr/>
          <a:lstStyle/>
          <a:p>
            <a:r>
              <a:rPr lang="en-US" dirty="0" err="1" smtClean="0">
                <a:solidFill>
                  <a:schemeClr val="accent2"/>
                </a:solidFill>
                <a:latin typeface="Arial" panose="020B0604020202020204" pitchFamily="34" charset="0"/>
                <a:cs typeface="Arial" panose="020B0604020202020204" pitchFamily="34" charset="0"/>
              </a:rPr>
              <a:t>Islamophobic</a:t>
            </a:r>
            <a:r>
              <a:rPr lang="en-US" dirty="0" smtClean="0">
                <a:solidFill>
                  <a:schemeClr val="accent2"/>
                </a:solidFill>
                <a:latin typeface="Arial" panose="020B0604020202020204" pitchFamily="34" charset="0"/>
                <a:cs typeface="Arial" panose="020B0604020202020204" pitchFamily="34" charset="0"/>
              </a:rPr>
              <a:t> myths</a:t>
            </a:r>
            <a:endParaRPr lang="en-GB" dirty="0">
              <a:solidFill>
                <a:schemeClr val="accent2"/>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708037"/>
            <a:ext cx="10104620" cy="4351338"/>
          </a:xfrm>
        </p:spPr>
        <p:txBody>
          <a:bodyPr>
            <a:noAutofit/>
          </a:bodyPr>
          <a:lstStyle/>
          <a:p>
            <a:r>
              <a:rPr lang="en-US" sz="3200" dirty="0" smtClean="0">
                <a:latin typeface="Arial" panose="020B0604020202020204" pitchFamily="34" charset="0"/>
                <a:cs typeface="Arial" panose="020B0604020202020204" pitchFamily="34" charset="0"/>
              </a:rPr>
              <a:t>Muslims have no loyalty to the country they live in, only their religion</a:t>
            </a:r>
          </a:p>
          <a:p>
            <a:r>
              <a:rPr lang="en-US" sz="3200" dirty="0" smtClean="0">
                <a:latin typeface="Arial" panose="020B0604020202020204" pitchFamily="34" charset="0"/>
                <a:cs typeface="Arial" panose="020B0604020202020204" pitchFamily="34" charset="0"/>
              </a:rPr>
              <a:t>All Muslims are terrorists or support terrorism</a:t>
            </a:r>
          </a:p>
          <a:p>
            <a:r>
              <a:rPr lang="en-US" sz="3200" dirty="0" smtClean="0">
                <a:latin typeface="Arial" panose="020B0604020202020204" pitchFamily="34" charset="0"/>
                <a:cs typeface="Arial" panose="020B0604020202020204" pitchFamily="34" charset="0"/>
              </a:rPr>
              <a:t>Women wearing a headscarf are all oppressed</a:t>
            </a:r>
          </a:p>
          <a:p>
            <a:r>
              <a:rPr lang="en-US" sz="3200" dirty="0" smtClean="0">
                <a:latin typeface="Arial" panose="020B0604020202020204" pitchFamily="34" charset="0"/>
                <a:cs typeface="Arial" panose="020B0604020202020204" pitchFamily="34" charset="0"/>
              </a:rPr>
              <a:t>Muslim values clash with those of civilization</a:t>
            </a:r>
          </a:p>
          <a:p>
            <a:r>
              <a:rPr lang="en-US" sz="3200" dirty="0" smtClean="0">
                <a:latin typeface="Arial" panose="020B0604020202020204" pitchFamily="34" charset="0"/>
                <a:cs typeface="Arial" panose="020B0604020202020204" pitchFamily="34" charset="0"/>
              </a:rPr>
              <a:t>Halal meat is worse for animal welfare</a:t>
            </a:r>
          </a:p>
          <a:p>
            <a:r>
              <a:rPr lang="en-US" sz="3200" dirty="0" smtClean="0">
                <a:latin typeface="Arial" panose="020B0604020202020204" pitchFamily="34" charset="0"/>
                <a:cs typeface="Arial" panose="020B0604020202020204" pitchFamily="34" charset="0"/>
              </a:rPr>
              <a:t>Muslims undermine Christianity, for example by claiming offence at Christmas</a:t>
            </a:r>
          </a:p>
          <a:p>
            <a:r>
              <a:rPr lang="en-US" sz="3200" dirty="0" smtClean="0">
                <a:latin typeface="Arial" panose="020B0604020202020204" pitchFamily="34" charset="0"/>
                <a:cs typeface="Arial" panose="020B0604020202020204" pitchFamily="34" charset="0"/>
              </a:rPr>
              <a:t>Muslims are trying to impose sharia law on everyone.</a:t>
            </a:r>
            <a:endParaRPr lang="en-GB"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8072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accent2"/>
                </a:solidFill>
                <a:latin typeface="Arial" panose="020B0604020202020204" pitchFamily="34" charset="0"/>
                <a:cs typeface="Arial" panose="020B0604020202020204" pitchFamily="34" charset="0"/>
              </a:rPr>
              <a:t>Facts</a:t>
            </a:r>
            <a:endParaRPr lang="en-GB" dirty="0">
              <a:solidFill>
                <a:schemeClr val="accent2"/>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884442"/>
            <a:ext cx="10515600" cy="4351338"/>
          </a:xfrm>
        </p:spPr>
        <p:txBody>
          <a:bodyPr/>
          <a:lstStyle/>
          <a:p>
            <a:endParaRPr lang="en-GB" dirty="0"/>
          </a:p>
        </p:txBody>
      </p:sp>
      <p:sp>
        <p:nvSpPr>
          <p:cNvPr id="4" name="TextBox 3"/>
          <p:cNvSpPr txBox="1"/>
          <p:nvPr/>
        </p:nvSpPr>
        <p:spPr>
          <a:xfrm rot="21047757">
            <a:off x="464570" y="1684540"/>
            <a:ext cx="3780367" cy="1200329"/>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spAutoFit/>
          </a:bodyPr>
          <a:lstStyle/>
          <a:p>
            <a:pPr algn="ctr"/>
            <a:r>
              <a:rPr lang="en-GB" dirty="0" smtClean="0">
                <a:latin typeface="Arial" panose="020B0604020202020204" pitchFamily="34" charset="0"/>
                <a:cs typeface="Arial" panose="020B0604020202020204" pitchFamily="34" charset="0"/>
              </a:rPr>
              <a:t>In Muslim-ruled Spain and Palestine, Jews and Christians lived peacefully together.</a:t>
            </a:r>
          </a:p>
          <a:p>
            <a:pPr algn="ctr"/>
            <a:endParaRPr lang="en-GB" dirty="0">
              <a:latin typeface="Arial" panose="020B0604020202020204" pitchFamily="34" charset="0"/>
              <a:cs typeface="Arial" panose="020B0604020202020204" pitchFamily="34" charset="0"/>
            </a:endParaRPr>
          </a:p>
        </p:txBody>
      </p:sp>
      <p:sp>
        <p:nvSpPr>
          <p:cNvPr id="5" name="TextBox 4"/>
          <p:cNvSpPr txBox="1"/>
          <p:nvPr/>
        </p:nvSpPr>
        <p:spPr>
          <a:xfrm rot="21360130">
            <a:off x="3063060" y="4090416"/>
            <a:ext cx="4284617" cy="923330"/>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spAutoFit/>
          </a:bodyPr>
          <a:lstStyle/>
          <a:p>
            <a:pPr algn="ctr"/>
            <a:r>
              <a:rPr lang="en-GB" dirty="0">
                <a:latin typeface="Arial" panose="020B0604020202020204" pitchFamily="34" charset="0"/>
                <a:cs typeface="Arial" panose="020B0604020202020204" pitchFamily="34" charset="0"/>
              </a:rPr>
              <a:t>The Koran </a:t>
            </a:r>
            <a:r>
              <a:rPr lang="en-GB" dirty="0" smtClean="0">
                <a:latin typeface="Arial" panose="020B0604020202020204" pitchFamily="34" charset="0"/>
                <a:cs typeface="Arial" panose="020B0604020202020204" pitchFamily="34" charset="0"/>
              </a:rPr>
              <a:t>gave women the legal </a:t>
            </a:r>
            <a:r>
              <a:rPr lang="en-GB" dirty="0">
                <a:latin typeface="Arial" panose="020B0604020202020204" pitchFamily="34" charset="0"/>
                <a:cs typeface="Arial" panose="020B0604020202020204" pitchFamily="34" charset="0"/>
              </a:rPr>
              <a:t>rights of inheritance and </a:t>
            </a:r>
            <a:r>
              <a:rPr lang="en-GB" dirty="0" smtClean="0">
                <a:latin typeface="Arial" panose="020B0604020202020204" pitchFamily="34" charset="0"/>
                <a:cs typeface="Arial" panose="020B0604020202020204" pitchFamily="34" charset="0"/>
              </a:rPr>
              <a:t>divorce over 1,000 years before women in the West</a:t>
            </a:r>
            <a:endParaRPr lang="en-GB" dirty="0">
              <a:latin typeface="Arial" panose="020B0604020202020204" pitchFamily="34" charset="0"/>
              <a:cs typeface="Arial" panose="020B0604020202020204" pitchFamily="34" charset="0"/>
            </a:endParaRPr>
          </a:p>
        </p:txBody>
      </p:sp>
      <p:sp>
        <p:nvSpPr>
          <p:cNvPr id="6" name="TextBox 5"/>
          <p:cNvSpPr txBox="1"/>
          <p:nvPr/>
        </p:nvSpPr>
        <p:spPr>
          <a:xfrm rot="670003">
            <a:off x="3668334" y="2645855"/>
            <a:ext cx="4284617" cy="923330"/>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spAutoFit/>
          </a:bodyPr>
          <a:lstStyle/>
          <a:p>
            <a:pPr algn="ctr"/>
            <a:r>
              <a:rPr lang="en-GB" dirty="0" smtClean="0">
                <a:latin typeface="Arial" panose="020B0604020202020204" pitchFamily="34" charset="0"/>
                <a:cs typeface="Arial" panose="020B0604020202020204" pitchFamily="34" charset="0"/>
              </a:rPr>
              <a:t>Jewish people won 194 Nobel prizes between 1901-2015, more than any other ethnic group</a:t>
            </a:r>
            <a:endParaRPr lang="en-GB" dirty="0">
              <a:latin typeface="Arial" panose="020B0604020202020204" pitchFamily="34" charset="0"/>
              <a:cs typeface="Arial" panose="020B0604020202020204" pitchFamily="34" charset="0"/>
            </a:endParaRPr>
          </a:p>
        </p:txBody>
      </p:sp>
      <p:sp>
        <p:nvSpPr>
          <p:cNvPr id="7" name="TextBox 6"/>
          <p:cNvSpPr txBox="1"/>
          <p:nvPr/>
        </p:nvSpPr>
        <p:spPr>
          <a:xfrm rot="608028">
            <a:off x="975272" y="5256853"/>
            <a:ext cx="4284617" cy="646331"/>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spAutoFit/>
          </a:bodyPr>
          <a:lstStyle/>
          <a:p>
            <a:pPr algn="ctr"/>
            <a:r>
              <a:rPr lang="en-GB" dirty="0" smtClean="0">
                <a:latin typeface="Arial" panose="020B0604020202020204" pitchFamily="34" charset="0"/>
                <a:cs typeface="Arial" panose="020B0604020202020204" pitchFamily="34" charset="0"/>
              </a:rPr>
              <a:t>Judaism is the oldest surviving monotheistic religion in the world</a:t>
            </a:r>
            <a:endParaRPr lang="en-GB" dirty="0">
              <a:latin typeface="Arial" panose="020B0604020202020204" pitchFamily="34" charset="0"/>
              <a:cs typeface="Arial" panose="020B0604020202020204" pitchFamily="34" charset="0"/>
            </a:endParaRPr>
          </a:p>
        </p:txBody>
      </p:sp>
      <p:sp>
        <p:nvSpPr>
          <p:cNvPr id="8" name="TextBox 7"/>
          <p:cNvSpPr txBox="1"/>
          <p:nvPr/>
        </p:nvSpPr>
        <p:spPr>
          <a:xfrm rot="21105397">
            <a:off x="7108113" y="1036094"/>
            <a:ext cx="4284617" cy="923330"/>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spAutoFit/>
          </a:bodyPr>
          <a:lstStyle/>
          <a:p>
            <a:pPr algn="ctr"/>
            <a:r>
              <a:rPr lang="en-GB" dirty="0" smtClean="0">
                <a:latin typeface="Arial" panose="020B0604020202020204" pitchFamily="34" charset="0"/>
                <a:cs typeface="Arial" panose="020B0604020202020204" pitchFamily="34" charset="0"/>
              </a:rPr>
              <a:t>Muslims developed advanced astronomy and mathematics to keep exact track of the heavens for prayer.</a:t>
            </a:r>
            <a:endParaRPr lang="en-GB" dirty="0">
              <a:latin typeface="Arial" panose="020B0604020202020204" pitchFamily="34" charset="0"/>
              <a:cs typeface="Arial" panose="020B0604020202020204" pitchFamily="34" charset="0"/>
            </a:endParaRPr>
          </a:p>
        </p:txBody>
      </p:sp>
      <p:sp>
        <p:nvSpPr>
          <p:cNvPr id="9" name="TextBox 8"/>
          <p:cNvSpPr txBox="1"/>
          <p:nvPr/>
        </p:nvSpPr>
        <p:spPr>
          <a:xfrm rot="21147276">
            <a:off x="868942" y="3376673"/>
            <a:ext cx="3680130" cy="646331"/>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spAutoFit/>
          </a:bodyPr>
          <a:lstStyle/>
          <a:p>
            <a:pPr algn="ctr"/>
            <a:r>
              <a:rPr lang="en-GB" dirty="0" smtClean="0">
                <a:latin typeface="Arial" panose="020B0604020202020204" pitchFamily="34" charset="0"/>
                <a:cs typeface="Arial" panose="020B0604020202020204" pitchFamily="34" charset="0"/>
              </a:rPr>
              <a:t>The Koran forbids war except in self-defence</a:t>
            </a:r>
            <a:endParaRPr lang="en-GB" dirty="0">
              <a:latin typeface="Arial" panose="020B0604020202020204" pitchFamily="34" charset="0"/>
              <a:cs typeface="Arial" panose="020B0604020202020204" pitchFamily="34" charset="0"/>
            </a:endParaRPr>
          </a:p>
        </p:txBody>
      </p:sp>
      <p:sp>
        <p:nvSpPr>
          <p:cNvPr id="10" name="TextBox 9"/>
          <p:cNvSpPr txBox="1"/>
          <p:nvPr/>
        </p:nvSpPr>
        <p:spPr>
          <a:xfrm rot="21147276">
            <a:off x="8043871" y="4099902"/>
            <a:ext cx="4284617" cy="1200329"/>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spAutoFit/>
          </a:bodyPr>
          <a:lstStyle/>
          <a:p>
            <a:pPr algn="ctr"/>
            <a:r>
              <a:rPr lang="en-GB" dirty="0">
                <a:latin typeface="Arial" panose="020B0604020202020204" pitchFamily="34" charset="0"/>
                <a:cs typeface="Arial" panose="020B0604020202020204" pitchFamily="34" charset="0"/>
              </a:rPr>
              <a:t>Muslims are the most generous religious group in the UK, giving an average of £</a:t>
            </a:r>
            <a:r>
              <a:rPr lang="en-GB" dirty="0" smtClean="0">
                <a:latin typeface="Arial" panose="020B0604020202020204" pitchFamily="34" charset="0"/>
                <a:cs typeface="Arial" panose="020B0604020202020204" pitchFamily="34" charset="0"/>
              </a:rPr>
              <a:t>371 per person to charity  in 2012</a:t>
            </a:r>
            <a:endParaRPr lang="en-GB" dirty="0">
              <a:latin typeface="Arial" panose="020B0604020202020204" pitchFamily="34" charset="0"/>
              <a:cs typeface="Arial" panose="020B0604020202020204" pitchFamily="34" charset="0"/>
            </a:endParaRPr>
          </a:p>
        </p:txBody>
      </p:sp>
      <p:sp>
        <p:nvSpPr>
          <p:cNvPr id="11" name="TextBox 10"/>
          <p:cNvSpPr txBox="1"/>
          <p:nvPr/>
        </p:nvSpPr>
        <p:spPr>
          <a:xfrm rot="670003">
            <a:off x="7815853" y="2409756"/>
            <a:ext cx="4284617" cy="1200329"/>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spAutoFit/>
          </a:bodyPr>
          <a:lstStyle/>
          <a:p>
            <a:pPr algn="ctr"/>
            <a:r>
              <a:rPr lang="en-GB" dirty="0" smtClean="0">
                <a:latin typeface="Arial" panose="020B0604020202020204" pitchFamily="34" charset="0"/>
                <a:cs typeface="Arial" panose="020B0604020202020204" pitchFamily="34" charset="0"/>
              </a:rPr>
              <a:t>In 1893 Jews Alfred Asser and Tobias Asser laid many of the foundations of international law with the Hague Conference</a:t>
            </a:r>
            <a:endParaRPr lang="en-GB" dirty="0">
              <a:latin typeface="Arial" panose="020B0604020202020204" pitchFamily="34" charset="0"/>
              <a:cs typeface="Arial" panose="020B0604020202020204" pitchFamily="34" charset="0"/>
            </a:endParaRPr>
          </a:p>
        </p:txBody>
      </p:sp>
      <p:sp>
        <p:nvSpPr>
          <p:cNvPr id="12" name="TextBox 11"/>
          <p:cNvSpPr txBox="1"/>
          <p:nvPr/>
        </p:nvSpPr>
        <p:spPr>
          <a:xfrm rot="21201303">
            <a:off x="4016891" y="431093"/>
            <a:ext cx="4284617" cy="923330"/>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spAutoFit/>
          </a:bodyPr>
          <a:lstStyle/>
          <a:p>
            <a:pPr algn="ctr"/>
            <a:r>
              <a:rPr lang="en-GB" dirty="0" smtClean="0">
                <a:latin typeface="Arial" panose="020B0604020202020204" pitchFamily="34" charset="0"/>
                <a:cs typeface="Arial" panose="020B0604020202020204" pitchFamily="34" charset="0"/>
              </a:rPr>
              <a:t>Jews passed down the oral law for over  1500 years before it was written down in the second century.</a:t>
            </a:r>
            <a:endParaRPr lang="en-GB" dirty="0">
              <a:latin typeface="Arial" panose="020B0604020202020204" pitchFamily="34" charset="0"/>
              <a:cs typeface="Arial" panose="020B0604020202020204" pitchFamily="34" charset="0"/>
            </a:endParaRPr>
          </a:p>
        </p:txBody>
      </p:sp>
      <p:sp>
        <p:nvSpPr>
          <p:cNvPr id="14" name="TextBox 13"/>
          <p:cNvSpPr txBox="1"/>
          <p:nvPr/>
        </p:nvSpPr>
        <p:spPr>
          <a:xfrm rot="448119">
            <a:off x="6563832" y="5533265"/>
            <a:ext cx="4395611" cy="923330"/>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spAutoFit/>
          </a:bodyPr>
          <a:lstStyle/>
          <a:p>
            <a:pPr algn="ctr"/>
            <a:r>
              <a:rPr lang="en-GB" dirty="0" smtClean="0">
                <a:latin typeface="Arial" panose="020B0604020202020204" pitchFamily="34" charset="0"/>
                <a:cs typeface="Arial" panose="020B0604020202020204" pitchFamily="34" charset="0"/>
              </a:rPr>
              <a:t>A  Muslim </a:t>
            </a:r>
            <a:r>
              <a:rPr lang="en-GB" dirty="0">
                <a:latin typeface="Arial" panose="020B0604020202020204" pitchFamily="34" charset="0"/>
                <a:cs typeface="Arial" panose="020B0604020202020204" pitchFamily="34" charset="0"/>
              </a:rPr>
              <a:t>called Al-</a:t>
            </a:r>
            <a:r>
              <a:rPr lang="en-GB" dirty="0" err="1">
                <a:latin typeface="Arial" panose="020B0604020202020204" pitchFamily="34" charset="0"/>
                <a:cs typeface="Arial" panose="020B0604020202020204" pitchFamily="34" charset="0"/>
              </a:rPr>
              <a:t>Zahrawi</a:t>
            </a:r>
            <a:r>
              <a:rPr lang="en-GB" dirty="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from 10</a:t>
            </a:r>
            <a:r>
              <a:rPr lang="en-GB" baseline="30000" dirty="0" smtClean="0">
                <a:latin typeface="Arial" panose="020B0604020202020204" pitchFamily="34" charset="0"/>
                <a:cs typeface="Arial" panose="020B0604020202020204" pitchFamily="34" charset="0"/>
              </a:rPr>
              <a:t>th</a:t>
            </a:r>
            <a:r>
              <a:rPr lang="en-GB" dirty="0" smtClean="0">
                <a:latin typeface="Arial" panose="020B0604020202020204" pitchFamily="34" charset="0"/>
                <a:cs typeface="Arial" panose="020B0604020202020204" pitchFamily="34" charset="0"/>
              </a:rPr>
              <a:t> century Spain pioneered medical surgery with techniques and tools still used today.</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49956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solidFill>
                <a:latin typeface="Arial" panose="020B0604020202020204" pitchFamily="34" charset="0"/>
                <a:cs typeface="Arial" panose="020B0604020202020204" pitchFamily="34" charset="0"/>
              </a:rPr>
              <a:t>Discuss:</a:t>
            </a:r>
            <a:endParaRPr lang="en-GB" dirty="0">
              <a:solidFill>
                <a:schemeClr val="accent2"/>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78822" y="1690688"/>
            <a:ext cx="5819585" cy="4486275"/>
          </a:xfrm>
        </p:spPr>
        <p:txBody>
          <a:bodyPr>
            <a:normAutofit lnSpcReduction="10000"/>
          </a:bodyPr>
          <a:lstStyle/>
          <a:p>
            <a:r>
              <a:rPr lang="en-US" dirty="0" smtClean="0">
                <a:latin typeface="Arial" panose="020B0604020202020204" pitchFamily="34" charset="0"/>
                <a:cs typeface="Arial" panose="020B0604020202020204" pitchFamily="34" charset="0"/>
              </a:rPr>
              <a:t>What do you think people mean by the word “othering” and how is it connected to violence.</a:t>
            </a:r>
          </a:p>
          <a:p>
            <a:r>
              <a:rPr lang="en-US" dirty="0" smtClean="0">
                <a:latin typeface="Arial" panose="020B0604020202020204" pitchFamily="34" charset="0"/>
                <a:cs typeface="Arial" panose="020B0604020202020204" pitchFamily="34" charset="0"/>
              </a:rPr>
              <a:t>What </a:t>
            </a:r>
            <a:r>
              <a:rPr lang="en-US" dirty="0">
                <a:latin typeface="Arial" panose="020B0604020202020204" pitchFamily="34" charset="0"/>
                <a:cs typeface="Arial" panose="020B0604020202020204" pitchFamily="34" charset="0"/>
              </a:rPr>
              <a:t>are the dangers of Islamophobia and </a:t>
            </a:r>
            <a:r>
              <a:rPr lang="en-US" dirty="0" smtClean="0">
                <a:latin typeface="Arial" panose="020B0604020202020204" pitchFamily="34" charset="0"/>
                <a:cs typeface="Arial" panose="020B0604020202020204" pitchFamily="34" charset="0"/>
              </a:rPr>
              <a:t>Antisemitism?</a:t>
            </a:r>
          </a:p>
          <a:p>
            <a:r>
              <a:rPr lang="en-US" dirty="0">
                <a:latin typeface="Arial" panose="020B0604020202020204" pitchFamily="34" charset="0"/>
                <a:cs typeface="Arial" panose="020B0604020202020204" pitchFamily="34" charset="0"/>
              </a:rPr>
              <a:t>If someone says they committed an act of violence because of their religion, does that make the religion guilty? </a:t>
            </a:r>
          </a:p>
          <a:p>
            <a:r>
              <a:rPr lang="en-US" dirty="0" smtClean="0">
                <a:latin typeface="Arial" panose="020B0604020202020204" pitchFamily="34" charset="0"/>
                <a:cs typeface="Arial" panose="020B0604020202020204" pitchFamily="34" charset="0"/>
              </a:rPr>
              <a:t>What can be done to counter Islamophobia an </a:t>
            </a:r>
            <a:r>
              <a:rPr lang="en-US" dirty="0" err="1" smtClean="0">
                <a:latin typeface="Arial" panose="020B0604020202020204" pitchFamily="34" charset="0"/>
                <a:cs typeface="Arial" panose="020B0604020202020204" pitchFamily="34" charset="0"/>
              </a:rPr>
              <a:t>antisemtism</a:t>
            </a:r>
            <a:r>
              <a:rPr lang="en-US" dirty="0" smtClean="0">
                <a:latin typeface="Arial" panose="020B0604020202020204" pitchFamily="34" charset="0"/>
                <a:cs typeface="Arial" panose="020B0604020202020204" pitchFamily="34" charset="0"/>
              </a:rPr>
              <a:t>?</a:t>
            </a:r>
            <a:endParaRPr lang="en-GB" dirty="0"/>
          </a:p>
        </p:txBody>
      </p:sp>
      <p:pic>
        <p:nvPicPr>
          <p:cNvPr id="4" name="Content Placeholder 3"/>
          <p:cNvPicPr>
            <a:picLocks noChangeAspect="1"/>
          </p:cNvPicPr>
          <p:nvPr/>
        </p:nvPicPr>
        <p:blipFill>
          <a:blip r:embed="rId2"/>
          <a:stretch>
            <a:fillRect/>
          </a:stretch>
        </p:blipFill>
        <p:spPr>
          <a:xfrm>
            <a:off x="6198408" y="1246013"/>
            <a:ext cx="5993592" cy="5254770"/>
          </a:xfrm>
          <a:prstGeom prst="rect">
            <a:avLst/>
          </a:prstGeom>
        </p:spPr>
      </p:pic>
    </p:spTree>
    <p:extLst>
      <p:ext uri="{BB962C8B-B14F-4D97-AF65-F5344CB8AC3E}">
        <p14:creationId xmlns:p14="http://schemas.microsoft.com/office/powerpoint/2010/main" val="7225517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522"/>
            <a:ext cx="10515600" cy="1325563"/>
          </a:xfrm>
        </p:spPr>
        <p:txBody>
          <a:bodyPr/>
          <a:lstStyle/>
          <a:p>
            <a:r>
              <a:rPr lang="en-GB" dirty="0" smtClean="0">
                <a:solidFill>
                  <a:schemeClr val="accent2"/>
                </a:solidFill>
                <a:latin typeface="Arial" panose="020B0604020202020204" pitchFamily="34" charset="0"/>
                <a:cs typeface="Arial" panose="020B0604020202020204" pitchFamily="34" charset="0"/>
              </a:rPr>
              <a:t>Racist language in Palestine and Israel</a:t>
            </a:r>
            <a:endParaRPr lang="en-GB" dirty="0">
              <a:solidFill>
                <a:schemeClr val="accent2"/>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175658"/>
            <a:ext cx="10069286" cy="5270112"/>
          </a:xfrm>
        </p:spPr>
        <p:txBody>
          <a:bodyPr>
            <a:noAutofit/>
          </a:bodyPr>
          <a:lstStyle/>
          <a:p>
            <a:pPr marL="0" indent="0">
              <a:buNone/>
            </a:pPr>
            <a:r>
              <a:rPr lang="en-GB" sz="1800" b="1" dirty="0">
                <a:latin typeface="Arial" panose="020B0604020202020204" pitchFamily="34" charset="0"/>
                <a:cs typeface="Arial" panose="020B0604020202020204" pitchFamily="34" charset="0"/>
              </a:rPr>
              <a:t>T</a:t>
            </a:r>
            <a:r>
              <a:rPr lang="en-GB" sz="1800" b="1" dirty="0" smtClean="0">
                <a:latin typeface="Arial" panose="020B0604020202020204" pitchFamily="34" charset="0"/>
                <a:cs typeface="Arial" panose="020B0604020202020204" pitchFamily="34" charset="0"/>
              </a:rPr>
              <a:t>hese quotes were condemned for being racist:</a:t>
            </a:r>
          </a:p>
          <a:p>
            <a:pPr marL="0" indent="0">
              <a:buNone/>
            </a:pPr>
            <a:r>
              <a:rPr lang="en-GB" sz="1800" dirty="0">
                <a:solidFill>
                  <a:srgbClr val="2F3031"/>
                </a:solidFill>
                <a:latin typeface="Arial" panose="020B0604020202020204" pitchFamily="34" charset="0"/>
                <a:cs typeface="Arial" panose="020B0604020202020204" pitchFamily="34" charset="0"/>
              </a:rPr>
              <a:t>"The lie of the Zionist Holocaust crumbles with countless holocausts committed by the </a:t>
            </a:r>
            <a:r>
              <a:rPr lang="en-GB" sz="1800" dirty="0" smtClean="0">
                <a:solidFill>
                  <a:srgbClr val="2F3031"/>
                </a:solidFill>
                <a:latin typeface="Arial" panose="020B0604020202020204" pitchFamily="34" charset="0"/>
                <a:cs typeface="Arial" panose="020B0604020202020204" pitchFamily="34" charset="0"/>
              </a:rPr>
              <a:t>Zionists…in </a:t>
            </a:r>
            <a:r>
              <a:rPr lang="en-GB" sz="1800" dirty="0">
                <a:solidFill>
                  <a:srgbClr val="2F3031"/>
                </a:solidFill>
                <a:latin typeface="Arial" panose="020B0604020202020204" pitchFamily="34" charset="0"/>
                <a:cs typeface="Arial" panose="020B0604020202020204" pitchFamily="34" charset="0"/>
              </a:rPr>
              <a:t>Palestine</a:t>
            </a:r>
            <a:r>
              <a:rPr lang="en-GB" sz="1800" dirty="0" smtClean="0">
                <a:solidFill>
                  <a:srgbClr val="2F3031"/>
                </a:solidFill>
                <a:latin typeface="Arial" panose="020B0604020202020204" pitchFamily="34" charset="0"/>
                <a:cs typeface="Arial" panose="020B0604020202020204" pitchFamily="34" charset="0"/>
              </a:rPr>
              <a:t>.“</a:t>
            </a:r>
            <a:r>
              <a:rPr lang="en-GB" sz="1800" dirty="0" smtClean="0">
                <a:solidFill>
                  <a:schemeClr val="accent2"/>
                </a:solidFill>
                <a:latin typeface="Arial" panose="020B0604020202020204" pitchFamily="34" charset="0"/>
                <a:cs typeface="Arial" panose="020B0604020202020204" pitchFamily="34" charset="0"/>
              </a:rPr>
              <a:t>- </a:t>
            </a:r>
            <a:r>
              <a:rPr lang="es-ES" sz="1800" dirty="0" smtClean="0">
                <a:solidFill>
                  <a:schemeClr val="accent2"/>
                </a:solidFill>
                <a:latin typeface="Arial" panose="020B0604020202020204" pitchFamily="34" charset="0"/>
                <a:cs typeface="Arial" panose="020B0604020202020204" pitchFamily="34" charset="0"/>
              </a:rPr>
              <a:t>Hamas </a:t>
            </a:r>
            <a:r>
              <a:rPr lang="es-ES" sz="1800" dirty="0" err="1">
                <a:solidFill>
                  <a:schemeClr val="accent2"/>
                </a:solidFill>
                <a:latin typeface="Arial" panose="020B0604020202020204" pitchFamily="34" charset="0"/>
                <a:cs typeface="Arial" panose="020B0604020202020204" pitchFamily="34" charset="0"/>
              </a:rPr>
              <a:t>official</a:t>
            </a:r>
            <a:r>
              <a:rPr lang="es-ES" sz="1800" dirty="0">
                <a:solidFill>
                  <a:schemeClr val="accent2"/>
                </a:solidFill>
                <a:latin typeface="Arial" panose="020B0604020202020204" pitchFamily="34" charset="0"/>
                <a:cs typeface="Arial" panose="020B0604020202020204" pitchFamily="34" charset="0"/>
              </a:rPr>
              <a:t> </a:t>
            </a:r>
            <a:r>
              <a:rPr lang="es-ES" sz="1800" dirty="0" err="1" smtClean="0">
                <a:solidFill>
                  <a:schemeClr val="accent2"/>
                </a:solidFill>
                <a:latin typeface="Arial" panose="020B0604020202020204" pitchFamily="34" charset="0"/>
                <a:cs typeface="Arial" panose="020B0604020202020204" pitchFamily="34" charset="0"/>
              </a:rPr>
              <a:t>newspaper</a:t>
            </a:r>
            <a:r>
              <a:rPr lang="es-ES" sz="1800" dirty="0">
                <a:solidFill>
                  <a:schemeClr val="accent2"/>
                </a:solidFill>
                <a:latin typeface="Arial" panose="020B0604020202020204" pitchFamily="34" charset="0"/>
                <a:cs typeface="Arial" panose="020B0604020202020204" pitchFamily="34" charset="0"/>
              </a:rPr>
              <a:t>, </a:t>
            </a:r>
            <a:r>
              <a:rPr lang="es-ES" sz="1800" dirty="0" err="1">
                <a:solidFill>
                  <a:schemeClr val="accent2"/>
                </a:solidFill>
                <a:latin typeface="Arial" panose="020B0604020202020204" pitchFamily="34" charset="0"/>
                <a:cs typeface="Arial" panose="020B0604020202020204" pitchFamily="34" charset="0"/>
              </a:rPr>
              <a:t>November</a:t>
            </a:r>
            <a:r>
              <a:rPr lang="es-ES" sz="1800" dirty="0">
                <a:solidFill>
                  <a:schemeClr val="accent2"/>
                </a:solidFill>
                <a:latin typeface="Arial" panose="020B0604020202020204" pitchFamily="34" charset="0"/>
                <a:cs typeface="Arial" panose="020B0604020202020204" pitchFamily="34" charset="0"/>
              </a:rPr>
              <a:t> 11, 2010</a:t>
            </a:r>
          </a:p>
          <a:p>
            <a:pPr marL="0" indent="0">
              <a:buNone/>
            </a:pPr>
            <a:r>
              <a:rPr lang="en-GB" sz="1800" dirty="0" smtClean="0">
                <a:latin typeface="Arial" panose="020B0604020202020204" pitchFamily="34" charset="0"/>
                <a:cs typeface="Arial" panose="020B0604020202020204" pitchFamily="34" charset="0"/>
              </a:rPr>
              <a:t>“</a:t>
            </a:r>
            <a:r>
              <a:rPr lang="en-GB" sz="1800" dirty="0">
                <a:latin typeface="Arial" panose="020B0604020202020204" pitchFamily="34" charset="0"/>
                <a:cs typeface="Arial" panose="020B0604020202020204" pitchFamily="34" charset="0"/>
              </a:rPr>
              <a:t>Do you know where there are no terror attacks In Iceland and Japan? Coincidentally there’s also no Muslim population there</a:t>
            </a:r>
            <a:r>
              <a:rPr lang="en-GB" sz="1800" dirty="0" smtClean="0">
                <a:latin typeface="Arial" panose="020B0604020202020204" pitchFamily="34" charset="0"/>
                <a:cs typeface="Arial" panose="020B0604020202020204" pitchFamily="34" charset="0"/>
              </a:rPr>
              <a:t>,” </a:t>
            </a:r>
            <a:r>
              <a:rPr lang="en-GB" sz="1800" dirty="0" smtClean="0">
                <a:solidFill>
                  <a:schemeClr val="accent2"/>
                </a:solidFill>
                <a:latin typeface="Arial" panose="020B0604020202020204" pitchFamily="34" charset="0"/>
                <a:cs typeface="Arial" panose="020B0604020202020204" pitchFamily="34" charset="0"/>
              </a:rPr>
              <a:t>– </a:t>
            </a:r>
            <a:r>
              <a:rPr lang="en-GB" sz="1800" dirty="0" err="1" smtClean="0">
                <a:solidFill>
                  <a:schemeClr val="accent2"/>
                </a:solidFill>
                <a:latin typeface="Arial" panose="020B0604020202020204" pitchFamily="34" charset="0"/>
                <a:cs typeface="Arial" panose="020B0604020202020204" pitchFamily="34" charset="0"/>
              </a:rPr>
              <a:t>Yair</a:t>
            </a:r>
            <a:r>
              <a:rPr lang="en-GB" sz="1800" dirty="0" smtClean="0">
                <a:solidFill>
                  <a:schemeClr val="accent2"/>
                </a:solidFill>
                <a:latin typeface="Arial" panose="020B0604020202020204" pitchFamily="34" charset="0"/>
                <a:cs typeface="Arial" panose="020B0604020202020204" pitchFamily="34" charset="0"/>
              </a:rPr>
              <a:t> Netanyahu on Facebook, 2017</a:t>
            </a:r>
          </a:p>
          <a:p>
            <a:pPr marL="0" indent="0">
              <a:buNone/>
            </a:pPr>
            <a:r>
              <a:rPr lang="en-GB" sz="1800" dirty="0" smtClean="0">
                <a:latin typeface="Arial" panose="020B0604020202020204" pitchFamily="34" charset="0"/>
                <a:cs typeface="Arial" panose="020B0604020202020204" pitchFamily="34" charset="0"/>
              </a:rPr>
              <a:t>“With </a:t>
            </a:r>
            <a:r>
              <a:rPr lang="en-GB" sz="1800" dirty="0">
                <a:latin typeface="Arial" panose="020B0604020202020204" pitchFamily="34" charset="0"/>
                <a:cs typeface="Arial" panose="020B0604020202020204" pitchFamily="34" charset="0"/>
              </a:rPr>
              <a:t>their money they stirred revolutions in various parts of the world with the purpose of achieving their interests and reaping the fruit </a:t>
            </a:r>
            <a:r>
              <a:rPr lang="en-GB" sz="1800" dirty="0" smtClean="0">
                <a:latin typeface="Arial" panose="020B0604020202020204" pitchFamily="34" charset="0"/>
                <a:cs typeface="Arial" panose="020B0604020202020204" pitchFamily="34" charset="0"/>
              </a:rPr>
              <a:t>therein.” </a:t>
            </a:r>
            <a:r>
              <a:rPr lang="en-GB" sz="1800" dirty="0" smtClean="0">
                <a:solidFill>
                  <a:schemeClr val="accent2"/>
                </a:solidFill>
                <a:latin typeface="Arial" panose="020B0604020202020204" pitchFamily="34" charset="0"/>
                <a:cs typeface="Arial" panose="020B0604020202020204" pitchFamily="34" charset="0"/>
              </a:rPr>
              <a:t>Hamas Charter, 1988</a:t>
            </a:r>
          </a:p>
          <a:p>
            <a:pPr marL="0" indent="0">
              <a:buNone/>
            </a:pPr>
            <a:r>
              <a:rPr lang="en-GB" sz="1800" dirty="0" smtClean="0">
                <a:latin typeface="Arial" panose="020B0604020202020204" pitchFamily="34" charset="0"/>
                <a:cs typeface="Arial" panose="020B0604020202020204" pitchFamily="34" charset="0"/>
              </a:rPr>
              <a:t>“</a:t>
            </a:r>
            <a:r>
              <a:rPr lang="en-GB" sz="1800" dirty="0">
                <a:latin typeface="Arial" panose="020B0604020202020204" pitchFamily="34" charset="0"/>
                <a:cs typeface="Arial" panose="020B0604020202020204" pitchFamily="34" charset="0"/>
              </a:rPr>
              <a:t>Israel is not a state of all its </a:t>
            </a:r>
            <a:r>
              <a:rPr lang="en-GB" sz="1800" dirty="0" smtClean="0">
                <a:latin typeface="Arial" panose="020B0604020202020204" pitchFamily="34" charset="0"/>
                <a:cs typeface="Arial" panose="020B0604020202020204" pitchFamily="34" charset="0"/>
              </a:rPr>
              <a:t>citizens, Israel </a:t>
            </a:r>
            <a:r>
              <a:rPr lang="en-GB" sz="1800" dirty="0">
                <a:latin typeface="Arial" panose="020B0604020202020204" pitchFamily="34" charset="0"/>
                <a:cs typeface="Arial" panose="020B0604020202020204" pitchFamily="34" charset="0"/>
              </a:rPr>
              <a:t>is the nation-state of the Jewish people—and it alone</a:t>
            </a:r>
            <a:r>
              <a:rPr lang="en-GB" sz="1800" dirty="0" smtClean="0">
                <a:latin typeface="Arial" panose="020B0604020202020204" pitchFamily="34" charset="0"/>
                <a:cs typeface="Arial" panose="020B0604020202020204" pitchFamily="34" charset="0"/>
              </a:rPr>
              <a:t>.” </a:t>
            </a:r>
            <a:r>
              <a:rPr lang="en-GB" sz="1800" dirty="0" smtClean="0">
                <a:solidFill>
                  <a:schemeClr val="accent2"/>
                </a:solidFill>
                <a:latin typeface="Arial" panose="020B0604020202020204" pitchFamily="34" charset="0"/>
                <a:cs typeface="Arial" panose="020B0604020202020204" pitchFamily="34" charset="0"/>
              </a:rPr>
              <a:t>– Prime Minister Benjamin Netanyahu, 2018</a:t>
            </a:r>
          </a:p>
          <a:p>
            <a:pPr marL="0" indent="0">
              <a:buNone/>
            </a:pPr>
            <a:r>
              <a:rPr lang="en-GB" sz="1800" dirty="0">
                <a:latin typeface="Arial" panose="020B0604020202020204" pitchFamily="34" charset="0"/>
                <a:cs typeface="Arial" panose="020B0604020202020204" pitchFamily="34" charset="0"/>
              </a:rPr>
              <a:t>“To me, they are like animals, they aren’t </a:t>
            </a:r>
            <a:r>
              <a:rPr lang="en-GB" sz="1800" dirty="0" smtClean="0">
                <a:latin typeface="Arial" panose="020B0604020202020204" pitchFamily="34" charset="0"/>
                <a:cs typeface="Arial" panose="020B0604020202020204" pitchFamily="34" charset="0"/>
              </a:rPr>
              <a:t>human. The </a:t>
            </a:r>
            <a:r>
              <a:rPr lang="en-GB" sz="1800" dirty="0">
                <a:latin typeface="Arial" panose="020B0604020202020204" pitchFamily="34" charset="0"/>
                <a:cs typeface="Arial" panose="020B0604020202020204" pitchFamily="34" charset="0"/>
              </a:rPr>
              <a:t>Palestinians aren’t educated towards peace, nor to they want </a:t>
            </a:r>
            <a:r>
              <a:rPr lang="en-GB" sz="1800" dirty="0" smtClean="0">
                <a:latin typeface="Arial" panose="020B0604020202020204" pitchFamily="34" charset="0"/>
                <a:cs typeface="Arial" panose="020B0604020202020204" pitchFamily="34" charset="0"/>
              </a:rPr>
              <a:t>it.” </a:t>
            </a:r>
            <a:r>
              <a:rPr lang="en-GB" sz="1800" dirty="0" smtClean="0">
                <a:solidFill>
                  <a:schemeClr val="accent2"/>
                </a:solidFill>
                <a:latin typeface="Arial" panose="020B0604020202020204" pitchFamily="34" charset="0"/>
                <a:cs typeface="Arial" panose="020B0604020202020204" pitchFamily="34" charset="0"/>
              </a:rPr>
              <a:t>- </a:t>
            </a:r>
            <a:r>
              <a:rPr lang="en-GB" sz="1800" dirty="0" err="1">
                <a:solidFill>
                  <a:schemeClr val="accent2"/>
                </a:solidFill>
                <a:latin typeface="Arial" panose="020B0604020202020204" pitchFamily="34" charset="0"/>
                <a:cs typeface="Arial" panose="020B0604020202020204" pitchFamily="34" charset="0"/>
              </a:rPr>
              <a:t>Eliyahu</a:t>
            </a:r>
            <a:r>
              <a:rPr lang="en-GB" sz="1800" dirty="0">
                <a:solidFill>
                  <a:schemeClr val="accent2"/>
                </a:solidFill>
                <a:latin typeface="Arial" panose="020B0604020202020204" pitchFamily="34" charset="0"/>
                <a:cs typeface="Arial" panose="020B0604020202020204" pitchFamily="34" charset="0"/>
              </a:rPr>
              <a:t> Michael "Eli" </a:t>
            </a:r>
            <a:r>
              <a:rPr lang="en-GB" sz="1800" dirty="0" smtClean="0">
                <a:solidFill>
                  <a:schemeClr val="accent2"/>
                </a:solidFill>
                <a:latin typeface="Arial" panose="020B0604020202020204" pitchFamily="34" charset="0"/>
                <a:cs typeface="Arial" panose="020B0604020202020204" pitchFamily="34" charset="0"/>
              </a:rPr>
              <a:t>Ben-</a:t>
            </a:r>
            <a:r>
              <a:rPr lang="en-GB" sz="1800" dirty="0" err="1" smtClean="0">
                <a:solidFill>
                  <a:schemeClr val="accent2"/>
                </a:solidFill>
                <a:latin typeface="Arial" panose="020B0604020202020204" pitchFamily="34" charset="0"/>
                <a:cs typeface="Arial" panose="020B0604020202020204" pitchFamily="34" charset="0"/>
              </a:rPr>
              <a:t>Dahan</a:t>
            </a:r>
            <a:r>
              <a:rPr lang="en-GB" sz="1800" dirty="0" smtClean="0">
                <a:solidFill>
                  <a:schemeClr val="accent2"/>
                </a:solidFill>
                <a:latin typeface="Arial" panose="020B0604020202020204" pitchFamily="34" charset="0"/>
                <a:cs typeface="Arial" panose="020B0604020202020204" pitchFamily="34" charset="0"/>
              </a:rPr>
              <a:t>. Israeli Defence Minister, 2015</a:t>
            </a:r>
          </a:p>
          <a:p>
            <a:pPr marL="0" indent="0">
              <a:buNone/>
            </a:pPr>
            <a:r>
              <a:rPr lang="en-GB" sz="1800" dirty="0">
                <a:latin typeface="Arial" panose="020B0604020202020204" pitchFamily="34" charset="0"/>
                <a:cs typeface="Arial" panose="020B0604020202020204" pitchFamily="34" charset="0"/>
              </a:rPr>
              <a:t>From the 11th century until the Holocaust that took place in Germany, those Jews – who moved to western and eastern Europe – were subjected to a massacre every 10 to 15 years. But why did this happen? They say: ‘It is because we are Jews’ </a:t>
            </a:r>
            <a:r>
              <a:rPr lang="en-GB" sz="1800" dirty="0" smtClean="0">
                <a:latin typeface="Arial" panose="020B0604020202020204" pitchFamily="34" charset="0"/>
                <a:cs typeface="Arial" panose="020B0604020202020204" pitchFamily="34" charset="0"/>
              </a:rPr>
              <a:t>….hostility </a:t>
            </a:r>
            <a:r>
              <a:rPr lang="en-GB" sz="1800" dirty="0">
                <a:latin typeface="Arial" panose="020B0604020202020204" pitchFamily="34" charset="0"/>
                <a:cs typeface="Arial" panose="020B0604020202020204" pitchFamily="34" charset="0"/>
              </a:rPr>
              <a:t>against Jews is not because of their religion, but rather their social </a:t>
            </a:r>
            <a:r>
              <a:rPr lang="en-GB" sz="1800" dirty="0" smtClean="0">
                <a:latin typeface="Arial" panose="020B0604020202020204" pitchFamily="34" charset="0"/>
                <a:cs typeface="Arial" panose="020B0604020202020204" pitchFamily="34" charset="0"/>
              </a:rPr>
              <a:t>function [as moneylenders]” </a:t>
            </a:r>
            <a:r>
              <a:rPr lang="en-GB" sz="1800" dirty="0" smtClean="0">
                <a:solidFill>
                  <a:schemeClr val="accent2"/>
                </a:solidFill>
                <a:latin typeface="Arial" panose="020B0604020202020204" pitchFamily="34" charset="0"/>
                <a:cs typeface="Arial" panose="020B0604020202020204" pitchFamily="34" charset="0"/>
              </a:rPr>
              <a:t>– Mahmoud Abbas, PLO Chairman</a:t>
            </a:r>
            <a:endParaRPr lang="en-GB" sz="1800" dirty="0">
              <a:solidFill>
                <a:schemeClr val="accent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0123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p:spPr>
        <p:txBody>
          <a:bodyPr>
            <a:normAutofit/>
          </a:bodyPr>
          <a:lstStyle/>
          <a:p>
            <a:r>
              <a:rPr lang="en-US" sz="4000" dirty="0" smtClean="0">
                <a:solidFill>
                  <a:schemeClr val="accent2"/>
                </a:solidFill>
                <a:latin typeface="Arial" panose="020B0604020202020204" pitchFamily="34" charset="0"/>
                <a:cs typeface="Arial" panose="020B0604020202020204" pitchFamily="34" charset="0"/>
              </a:rPr>
              <a:t>What are the biggest factors driving the conflict?</a:t>
            </a:r>
            <a:endParaRPr lang="en-GB" sz="4000" dirty="0">
              <a:solidFill>
                <a:schemeClr val="accent2"/>
              </a:solidFill>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a:xfrm>
            <a:off x="3657600" y="6413500"/>
            <a:ext cx="4114800" cy="365125"/>
          </a:xfrm>
        </p:spPr>
        <p:txBody>
          <a:bodyPr/>
          <a:lstStyle/>
          <a:p>
            <a:r>
              <a:rPr lang="en-US" smtClean="0"/>
              <a:t>All resources at quaker.org.uk/teaching</a:t>
            </a:r>
            <a:endParaRPr lang="en-GB" dirty="0"/>
          </a:p>
        </p:txBody>
      </p:sp>
      <p:sp>
        <p:nvSpPr>
          <p:cNvPr id="5" name="Slide Number Placeholder 4"/>
          <p:cNvSpPr>
            <a:spLocks noGrp="1"/>
          </p:cNvSpPr>
          <p:nvPr>
            <p:ph type="sldNum" sz="quarter" idx="12"/>
          </p:nvPr>
        </p:nvSpPr>
        <p:spPr/>
        <p:txBody>
          <a:bodyPr/>
          <a:lstStyle/>
          <a:p>
            <a:fld id="{DF59AB74-29FF-45E8-9BA6-7B55AB4C6174}" type="slidenum">
              <a:rPr lang="en-GB" smtClean="0"/>
              <a:t>16</a:t>
            </a:fld>
            <a:endParaRPr lang="en-GB"/>
          </a:p>
        </p:txBody>
      </p:sp>
      <p:graphicFrame>
        <p:nvGraphicFramePr>
          <p:cNvPr id="6" name="Table 5"/>
          <p:cNvGraphicFramePr>
            <a:graphicFrameLocks noGrp="1"/>
          </p:cNvGraphicFramePr>
          <p:nvPr>
            <p:extLst>
              <p:ext uri="{D42A27DB-BD31-4B8C-83A1-F6EECF244321}">
                <p14:modId xmlns:p14="http://schemas.microsoft.com/office/powerpoint/2010/main" val="3246742201"/>
              </p:ext>
            </p:extLst>
          </p:nvPr>
        </p:nvGraphicFramePr>
        <p:xfrm>
          <a:off x="0" y="1005840"/>
          <a:ext cx="12192000" cy="5701203"/>
        </p:xfrm>
        <a:graphic>
          <a:graphicData uri="http://schemas.openxmlformats.org/drawingml/2006/table">
            <a:tbl>
              <a:tblPr firstRow="1" bandRow="1">
                <a:tableStyleId>{5940675A-B579-460E-94D1-54222C63F5DA}</a:tableStyleId>
              </a:tblPr>
              <a:tblGrid>
                <a:gridCol w="3807370">
                  <a:extLst>
                    <a:ext uri="{9D8B030D-6E8A-4147-A177-3AD203B41FA5}">
                      <a16:colId xmlns:a16="http://schemas.microsoft.com/office/drawing/2014/main" val="3926329677"/>
                    </a:ext>
                  </a:extLst>
                </a:gridCol>
                <a:gridCol w="3853648">
                  <a:extLst>
                    <a:ext uri="{9D8B030D-6E8A-4147-A177-3AD203B41FA5}">
                      <a16:colId xmlns:a16="http://schemas.microsoft.com/office/drawing/2014/main" val="3766471361"/>
                    </a:ext>
                  </a:extLst>
                </a:gridCol>
                <a:gridCol w="4530982">
                  <a:extLst>
                    <a:ext uri="{9D8B030D-6E8A-4147-A177-3AD203B41FA5}">
                      <a16:colId xmlns:a16="http://schemas.microsoft.com/office/drawing/2014/main" val="1602407472"/>
                    </a:ext>
                  </a:extLst>
                </a:gridCol>
              </a:tblGrid>
              <a:tr h="114731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400" dirty="0" smtClean="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Arial" panose="020B0604020202020204" pitchFamily="34" charset="0"/>
                          <a:cs typeface="Arial" panose="020B0604020202020204" pitchFamily="34" charset="0"/>
                        </a:rPr>
                        <a:t>Religion</a:t>
                      </a:r>
                    </a:p>
                    <a:p>
                      <a:pPr algn="ctr"/>
                      <a:endParaRPr lang="en-GB" sz="2400" dirty="0">
                        <a:latin typeface="Arial" panose="020B0604020202020204" pitchFamily="34" charset="0"/>
                        <a:cs typeface="Arial" panose="020B0604020202020204" pitchFamily="34" charset="0"/>
                      </a:endParaRPr>
                    </a:p>
                  </a:txBody>
                  <a:tcPr/>
                </a:tc>
                <a:tc>
                  <a:txBody>
                    <a:bodyPr/>
                    <a:lstStyle/>
                    <a:p>
                      <a:pPr algn="ctr"/>
                      <a:endParaRPr lang="en-US" sz="2400" dirty="0" smtClean="0">
                        <a:latin typeface="Arial" panose="020B0604020202020204" pitchFamily="34" charset="0"/>
                        <a:cs typeface="Arial" panose="020B0604020202020204" pitchFamily="34" charset="0"/>
                      </a:endParaRPr>
                    </a:p>
                    <a:p>
                      <a:pPr algn="ctr"/>
                      <a:r>
                        <a:rPr lang="en-US" sz="2400" dirty="0" smtClean="0">
                          <a:latin typeface="Arial" panose="020B0604020202020204" pitchFamily="34" charset="0"/>
                          <a:cs typeface="Arial" panose="020B0604020202020204" pitchFamily="34" charset="0"/>
                        </a:rPr>
                        <a:t>Land and resources</a:t>
                      </a:r>
                      <a:endParaRPr lang="en-GB" sz="240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400" dirty="0" smtClean="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Arial" panose="020B0604020202020204" pitchFamily="34" charset="0"/>
                          <a:cs typeface="Arial" panose="020B0604020202020204" pitchFamily="34" charset="0"/>
                        </a:rPr>
                        <a:t>Fear and insecurity</a:t>
                      </a:r>
                    </a:p>
                    <a:p>
                      <a:pPr algn="ctr"/>
                      <a:endParaRPr lang="en-GB"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566901061"/>
                  </a:ext>
                </a:extLst>
              </a:tr>
              <a:tr h="150033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400" dirty="0" smtClean="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Arial" panose="020B0604020202020204" pitchFamily="34" charset="0"/>
                          <a:cs typeface="Arial" panose="020B0604020202020204" pitchFamily="34" charset="0"/>
                        </a:rPr>
                        <a:t>Memory of past violence and loss</a:t>
                      </a:r>
                    </a:p>
                  </a:txBody>
                  <a:tcPr/>
                </a:tc>
                <a:tc>
                  <a:txBody>
                    <a:bodyPr/>
                    <a:lstStyle/>
                    <a:p>
                      <a:pPr algn="ctr"/>
                      <a:endParaRPr lang="en-US" sz="2400" dirty="0" smtClean="0">
                        <a:latin typeface="Arial" panose="020B0604020202020204" pitchFamily="34" charset="0"/>
                        <a:cs typeface="Arial" panose="020B0604020202020204" pitchFamily="34" charset="0"/>
                      </a:endParaRPr>
                    </a:p>
                    <a:p>
                      <a:pPr algn="ctr"/>
                      <a:r>
                        <a:rPr lang="en-US" sz="2400" dirty="0" smtClean="0">
                          <a:latin typeface="Arial" panose="020B0604020202020204" pitchFamily="34" charset="0"/>
                          <a:cs typeface="Arial" panose="020B0604020202020204" pitchFamily="34" charset="0"/>
                        </a:rPr>
                        <a:t>Inequality/injustice</a:t>
                      </a:r>
                      <a:endParaRPr lang="en-GB" sz="240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400" dirty="0" smtClean="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Arial" panose="020B0604020202020204" pitchFamily="34" charset="0"/>
                          <a:cs typeface="Arial" panose="020B0604020202020204" pitchFamily="34" charset="0"/>
                        </a:rPr>
                        <a:t>Politics and power</a:t>
                      </a:r>
                    </a:p>
                    <a:p>
                      <a:pPr algn="ctr"/>
                      <a:endParaRPr lang="en-GB"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58546751"/>
                  </a:ext>
                </a:extLst>
              </a:tr>
              <a:tr h="1147311">
                <a:tc>
                  <a:txBody>
                    <a:bodyPr/>
                    <a:lstStyle/>
                    <a:p>
                      <a:pPr algn="ctr"/>
                      <a:endParaRPr lang="en-US" sz="2400" dirty="0" smtClean="0">
                        <a:latin typeface="Arial" panose="020B0604020202020204" pitchFamily="34" charset="0"/>
                        <a:cs typeface="Arial" panose="020B0604020202020204" pitchFamily="34" charset="0"/>
                      </a:endParaRPr>
                    </a:p>
                    <a:p>
                      <a:pPr algn="ctr"/>
                      <a:r>
                        <a:rPr lang="en-US" sz="2400" dirty="0" smtClean="0">
                          <a:latin typeface="Arial" panose="020B0604020202020204" pitchFamily="34" charset="0"/>
                          <a:cs typeface="Arial" panose="020B0604020202020204" pitchFamily="34" charset="0"/>
                        </a:rPr>
                        <a:t>Racism</a:t>
                      </a:r>
                      <a:endParaRPr lang="en-GB" sz="2400" dirty="0">
                        <a:latin typeface="Arial" panose="020B0604020202020204" pitchFamily="34" charset="0"/>
                        <a:cs typeface="Arial" panose="020B0604020202020204" pitchFamily="34" charset="0"/>
                      </a:endParaRPr>
                    </a:p>
                  </a:txBody>
                  <a:tcPr/>
                </a:tc>
                <a:tc>
                  <a:txBody>
                    <a:bodyPr/>
                    <a:lstStyle/>
                    <a:p>
                      <a:pPr algn="ctr"/>
                      <a:endParaRPr lang="en-US" sz="2400" dirty="0" smtClean="0">
                        <a:latin typeface="Arial" panose="020B0604020202020204" pitchFamily="34" charset="0"/>
                        <a:cs typeface="Arial" panose="020B0604020202020204" pitchFamily="34" charset="0"/>
                      </a:endParaRPr>
                    </a:p>
                    <a:p>
                      <a:pPr algn="ctr"/>
                      <a:r>
                        <a:rPr lang="en-US" sz="2400" dirty="0" smtClean="0">
                          <a:latin typeface="Arial" panose="020B0604020202020204" pitchFamily="34" charset="0"/>
                          <a:cs typeface="Arial" panose="020B0604020202020204" pitchFamily="34" charset="0"/>
                        </a:rPr>
                        <a:t>Poor communication</a:t>
                      </a:r>
                    </a:p>
                    <a:p>
                      <a:pPr algn="ctr"/>
                      <a:endParaRPr lang="en-GB" sz="240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400" dirty="0" smtClean="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Arial" panose="020B0604020202020204" pitchFamily="34" charset="0"/>
                          <a:cs typeface="Arial" panose="020B0604020202020204" pitchFamily="34" charset="0"/>
                        </a:rPr>
                        <a:t>Nationalism</a:t>
                      </a:r>
                      <a:endParaRPr lang="en-GB" sz="2400" dirty="0" smtClean="0">
                        <a:latin typeface="Arial" panose="020B0604020202020204" pitchFamily="34" charset="0"/>
                        <a:cs typeface="Arial" panose="020B0604020202020204" pitchFamily="34" charset="0"/>
                      </a:endParaRPr>
                    </a:p>
                    <a:p>
                      <a:pPr algn="ctr"/>
                      <a:endParaRPr lang="en-GB"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62131715"/>
                  </a:ext>
                </a:extLst>
              </a:tr>
              <a:tr h="1823433">
                <a:tc>
                  <a:txBody>
                    <a:bodyPr/>
                    <a:lstStyle/>
                    <a:p>
                      <a:pPr algn="ctr"/>
                      <a:endParaRPr lang="en-US" sz="2400" dirty="0" smtClean="0">
                        <a:latin typeface="Arial" panose="020B0604020202020204" pitchFamily="34" charset="0"/>
                        <a:cs typeface="Arial" panose="020B0604020202020204" pitchFamily="34" charset="0"/>
                      </a:endParaRPr>
                    </a:p>
                    <a:p>
                      <a:pPr algn="ctr"/>
                      <a:r>
                        <a:rPr lang="en-US" sz="2400" dirty="0" smtClean="0">
                          <a:latin typeface="Arial" panose="020B0604020202020204" pitchFamily="34" charset="0"/>
                          <a:cs typeface="Arial" panose="020B0604020202020204" pitchFamily="34" charset="0"/>
                        </a:rPr>
                        <a:t>A desire</a:t>
                      </a:r>
                      <a:r>
                        <a:rPr lang="en-US" sz="2400" baseline="0" dirty="0" smtClean="0">
                          <a:latin typeface="Arial" panose="020B0604020202020204" pitchFamily="34" charset="0"/>
                          <a:cs typeface="Arial" panose="020B0604020202020204" pitchFamily="34" charset="0"/>
                        </a:rPr>
                        <a:t> to be violent</a:t>
                      </a:r>
                      <a:endParaRPr lang="en-GB" sz="240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dirty="0" smtClean="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Arial" panose="020B0604020202020204" pitchFamily="34" charset="0"/>
                          <a:cs typeface="Arial" panose="020B0604020202020204" pitchFamily="34" charset="0"/>
                        </a:rPr>
                        <a:t>Interference</a:t>
                      </a:r>
                      <a:r>
                        <a:rPr lang="en-US" sz="2400" baseline="0" dirty="0" smtClean="0">
                          <a:latin typeface="Arial" panose="020B0604020202020204" pitchFamily="34" charset="0"/>
                          <a:cs typeface="Arial" panose="020B0604020202020204" pitchFamily="34" charset="0"/>
                        </a:rPr>
                        <a:t> by other countries like Britain, the USA, Iran and Russia</a:t>
                      </a:r>
                      <a:endParaRPr lang="en-GB" sz="2400" dirty="0" smtClean="0">
                        <a:latin typeface="Arial" panose="020B0604020202020204" pitchFamily="34" charset="0"/>
                        <a:cs typeface="Arial" panose="020B0604020202020204" pitchFamily="34" charset="0"/>
                      </a:endParaRPr>
                    </a:p>
                  </a:txBody>
                  <a:tcPr/>
                </a:tc>
                <a:tc>
                  <a:txBody>
                    <a:bodyPr/>
                    <a:lstStyle/>
                    <a:p>
                      <a:pPr algn="ctr"/>
                      <a:endParaRPr lang="en-US" sz="2400" dirty="0" smtClean="0">
                        <a:latin typeface="Arial" panose="020B0604020202020204" pitchFamily="34" charset="0"/>
                        <a:cs typeface="Arial" panose="020B0604020202020204" pitchFamily="34" charset="0"/>
                      </a:endParaRPr>
                    </a:p>
                    <a:p>
                      <a:pPr algn="ctr"/>
                      <a:r>
                        <a:rPr lang="en-US" sz="2400" dirty="0" smtClean="0">
                          <a:solidFill>
                            <a:schemeClr val="bg1">
                              <a:lumMod val="85000"/>
                            </a:schemeClr>
                          </a:solidFill>
                          <a:latin typeface="Arial" panose="020B0604020202020204" pitchFamily="34" charset="0"/>
                          <a:cs typeface="Arial" panose="020B0604020202020204" pitchFamily="34" charset="0"/>
                        </a:rPr>
                        <a:t>Something else…</a:t>
                      </a:r>
                    </a:p>
                    <a:p>
                      <a:pPr algn="ctr"/>
                      <a:endParaRPr lang="en-US" sz="2400" dirty="0" smtClean="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75327469"/>
                  </a:ext>
                </a:extLst>
              </a:tr>
            </a:tbl>
          </a:graphicData>
        </a:graphic>
      </p:graphicFrame>
    </p:spTree>
    <p:extLst>
      <p:ext uri="{BB962C8B-B14F-4D97-AF65-F5344CB8AC3E}">
        <p14:creationId xmlns:p14="http://schemas.microsoft.com/office/powerpoint/2010/main" val="37903073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accent2"/>
                </a:solidFill>
                <a:latin typeface="Arial" panose="020B0604020202020204" pitchFamily="34" charset="0"/>
                <a:cs typeface="Arial" panose="020B0604020202020204" pitchFamily="34" charset="0"/>
              </a:rPr>
              <a:t>Antisemitic</a:t>
            </a:r>
            <a:r>
              <a:rPr lang="en-US" dirty="0" smtClean="0">
                <a:solidFill>
                  <a:schemeClr val="accent2"/>
                </a:solidFill>
                <a:latin typeface="Arial" panose="020B0604020202020204" pitchFamily="34" charset="0"/>
                <a:cs typeface="Arial" panose="020B0604020202020204" pitchFamily="34" charset="0"/>
              </a:rPr>
              <a:t> tropes</a:t>
            </a:r>
            <a:endParaRPr lang="en-GB" dirty="0">
              <a:solidFill>
                <a:schemeClr val="accent2"/>
              </a:solidFill>
              <a:latin typeface="Arial" panose="020B0604020202020204" pitchFamily="34" charset="0"/>
              <a:cs typeface="Arial" panose="020B0604020202020204" pitchFamily="34" charset="0"/>
            </a:endParaRPr>
          </a:p>
        </p:txBody>
      </p:sp>
      <p:pic>
        <p:nvPicPr>
          <p:cNvPr id="4" name="Content Placeholder 3" descr="https://www.facinghistory.org/sites/default/files/Ch06_Image07_large.jpg"/>
          <p:cNvPicPr>
            <a:picLocks noGrp="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877756" y="2130378"/>
            <a:ext cx="2379824" cy="3347113"/>
          </a:xfrm>
          <a:prstGeom prst="rect">
            <a:avLst/>
          </a:prstGeom>
          <a:noFill/>
          <a:ln>
            <a:noFill/>
          </a:ln>
        </p:spPr>
      </p:pic>
      <p:pic>
        <p:nvPicPr>
          <p:cNvPr id="5" name="Picture 4" descr="Related image"/>
          <p:cNvPicPr/>
          <p:nvPr/>
        </p:nvPicPr>
        <p:blipFill>
          <a:blip r:embed="rId4">
            <a:extLst>
              <a:ext uri="{28A0092B-C50C-407E-A947-70E740481C1C}">
                <a14:useLocalDpi xmlns:a14="http://schemas.microsoft.com/office/drawing/2010/main" val="0"/>
              </a:ext>
            </a:extLst>
          </a:blip>
          <a:srcRect/>
          <a:stretch>
            <a:fillRect/>
          </a:stretch>
        </p:blipFill>
        <p:spPr bwMode="auto">
          <a:xfrm>
            <a:off x="3741438" y="2130378"/>
            <a:ext cx="5071182" cy="3347113"/>
          </a:xfrm>
          <a:prstGeom prst="rect">
            <a:avLst/>
          </a:prstGeom>
          <a:noFill/>
          <a:ln>
            <a:noFill/>
          </a:ln>
        </p:spPr>
      </p:pic>
      <p:sp>
        <p:nvSpPr>
          <p:cNvPr id="6" name="Rectangle 5"/>
          <p:cNvSpPr/>
          <p:nvPr/>
        </p:nvSpPr>
        <p:spPr>
          <a:xfrm>
            <a:off x="738259" y="1321356"/>
            <a:ext cx="7520007" cy="369332"/>
          </a:xfrm>
          <a:prstGeom prst="rect">
            <a:avLst/>
          </a:prstGeom>
        </p:spPr>
        <p:txBody>
          <a:bodyPr wrap="none">
            <a:spAutoFit/>
          </a:bodyPr>
          <a:lstStyle/>
          <a:p>
            <a:r>
              <a:rPr lang="en-US" dirty="0" smtClean="0">
                <a:latin typeface="Arial" panose="020B0604020202020204" pitchFamily="34" charset="0"/>
                <a:ea typeface="Calibri" panose="020F0502020204030204" pitchFamily="34" charset="0"/>
                <a:cs typeface="Arial" panose="020B0604020202020204" pitchFamily="34" charset="0"/>
              </a:rPr>
              <a:t>What </a:t>
            </a:r>
            <a:r>
              <a:rPr lang="en-US" dirty="0">
                <a:latin typeface="Arial" panose="020B0604020202020204" pitchFamily="34" charset="0"/>
                <a:ea typeface="Calibri" panose="020F0502020204030204" pitchFamily="34" charset="0"/>
                <a:cs typeface="Arial" panose="020B0604020202020204" pitchFamily="34" charset="0"/>
              </a:rPr>
              <a:t>feelings and ideas </a:t>
            </a:r>
            <a:r>
              <a:rPr lang="en-US" dirty="0" smtClean="0">
                <a:latin typeface="Arial" panose="020B0604020202020204" pitchFamily="34" charset="0"/>
                <a:ea typeface="Calibri" panose="020F0502020204030204" pitchFamily="34" charset="0"/>
                <a:cs typeface="Arial" panose="020B0604020202020204" pitchFamily="34" charset="0"/>
              </a:rPr>
              <a:t>are these images trying </a:t>
            </a:r>
            <a:r>
              <a:rPr lang="en-US" dirty="0">
                <a:latin typeface="Arial" panose="020B0604020202020204" pitchFamily="34" charset="0"/>
                <a:ea typeface="Calibri" panose="020F0502020204030204" pitchFamily="34" charset="0"/>
                <a:cs typeface="Arial" panose="020B0604020202020204" pitchFamily="34" charset="0"/>
              </a:rPr>
              <a:t>to convey about Jews?</a:t>
            </a:r>
            <a:endParaRPr lang="en-GB" dirty="0">
              <a:latin typeface="Arial" panose="020B0604020202020204" pitchFamily="34" charset="0"/>
              <a:cs typeface="Arial" panose="020B0604020202020204" pitchFamily="34" charset="0"/>
            </a:endParaRPr>
          </a:p>
        </p:txBody>
      </p:sp>
      <p:sp>
        <p:nvSpPr>
          <p:cNvPr id="7" name="Rectangle 6"/>
          <p:cNvSpPr/>
          <p:nvPr/>
        </p:nvSpPr>
        <p:spPr>
          <a:xfrm>
            <a:off x="838200" y="5572407"/>
            <a:ext cx="2608406" cy="923330"/>
          </a:xfrm>
          <a:prstGeom prst="rect">
            <a:avLst/>
          </a:prstGeom>
        </p:spPr>
        <p:txBody>
          <a:bodyPr wrap="none">
            <a:spAutoFit/>
          </a:bodyPr>
          <a:lstStyle/>
          <a:p>
            <a:r>
              <a:rPr lang="en-GB" dirty="0">
                <a:latin typeface="Arial" panose="020B0604020202020204" pitchFamily="34" charset="0"/>
                <a:ea typeface="Calibri" panose="020F0502020204030204" pitchFamily="34" charset="0"/>
                <a:cs typeface="Arial" panose="020B0604020202020204" pitchFamily="34" charset="0"/>
              </a:rPr>
              <a:t>“The Eternal Jew</a:t>
            </a:r>
            <a:r>
              <a:rPr lang="en-GB" dirty="0" smtClean="0">
                <a:latin typeface="Arial" panose="020B0604020202020204" pitchFamily="34" charset="0"/>
                <a:ea typeface="Calibri" panose="020F0502020204030204" pitchFamily="34" charset="0"/>
                <a:cs typeface="Arial" panose="020B0604020202020204" pitchFamily="34" charset="0"/>
              </a:rPr>
              <a:t>”,</a:t>
            </a:r>
          </a:p>
          <a:p>
            <a:r>
              <a:rPr lang="en-GB" dirty="0" smtClean="0">
                <a:latin typeface="Arial" panose="020B0604020202020204" pitchFamily="34" charset="0"/>
                <a:ea typeface="Calibri" panose="020F0502020204030204" pitchFamily="34" charset="0"/>
                <a:cs typeface="Arial" panose="020B0604020202020204" pitchFamily="34" charset="0"/>
              </a:rPr>
              <a:t>an </a:t>
            </a:r>
            <a:r>
              <a:rPr lang="en-GB" dirty="0">
                <a:latin typeface="Arial" panose="020B0604020202020204" pitchFamily="34" charset="0"/>
                <a:ea typeface="Calibri" panose="020F0502020204030204" pitchFamily="34" charset="0"/>
                <a:cs typeface="Arial" panose="020B0604020202020204" pitchFamily="34" charset="0"/>
              </a:rPr>
              <a:t>anti-Semitic cartoon </a:t>
            </a:r>
            <a:endParaRPr lang="en-GB" dirty="0" smtClean="0">
              <a:latin typeface="Arial" panose="020B0604020202020204" pitchFamily="34" charset="0"/>
              <a:ea typeface="Calibri" panose="020F0502020204030204" pitchFamily="34" charset="0"/>
              <a:cs typeface="Arial" panose="020B0604020202020204" pitchFamily="34" charset="0"/>
            </a:endParaRPr>
          </a:p>
          <a:p>
            <a:r>
              <a:rPr lang="en-GB" dirty="0" smtClean="0">
                <a:latin typeface="Arial" panose="020B0604020202020204" pitchFamily="34" charset="0"/>
                <a:ea typeface="Calibri" panose="020F0502020204030204" pitchFamily="34" charset="0"/>
                <a:cs typeface="Arial" panose="020B0604020202020204" pitchFamily="34" charset="0"/>
              </a:rPr>
              <a:t>from </a:t>
            </a:r>
            <a:r>
              <a:rPr lang="en-GB" dirty="0">
                <a:latin typeface="Arial" panose="020B0604020202020204" pitchFamily="34" charset="0"/>
                <a:ea typeface="Calibri" panose="020F0502020204030204" pitchFamily="34" charset="0"/>
                <a:cs typeface="Arial" panose="020B0604020202020204" pitchFamily="34" charset="0"/>
              </a:rPr>
              <a:t>Nazi Germany</a:t>
            </a:r>
            <a:endParaRPr lang="en-GB" dirty="0">
              <a:latin typeface="Arial" panose="020B0604020202020204" pitchFamily="34" charset="0"/>
              <a:cs typeface="Arial" panose="020B0604020202020204" pitchFamily="34" charset="0"/>
            </a:endParaRPr>
          </a:p>
        </p:txBody>
      </p:sp>
      <p:sp>
        <p:nvSpPr>
          <p:cNvPr id="8" name="Rectangle 7"/>
          <p:cNvSpPr/>
          <p:nvPr/>
        </p:nvSpPr>
        <p:spPr>
          <a:xfrm>
            <a:off x="3681053" y="5477491"/>
            <a:ext cx="5925661" cy="830997"/>
          </a:xfrm>
          <a:prstGeom prst="rect">
            <a:avLst/>
          </a:prstGeom>
        </p:spPr>
        <p:txBody>
          <a:bodyPr wrap="none">
            <a:spAutoFit/>
          </a:bodyPr>
          <a:lstStyle/>
          <a:p>
            <a:r>
              <a:rPr lang="en-GB" dirty="0" smtClean="0">
                <a:latin typeface="Arial" panose="020B0604020202020204" pitchFamily="34" charset="0"/>
                <a:ea typeface="Calibri" panose="020F0502020204030204" pitchFamily="34" charset="0"/>
                <a:cs typeface="Arial" panose="020B0604020202020204" pitchFamily="34" charset="0"/>
              </a:rPr>
              <a:t>A cartoon from Saudi Arabia in 2008 during Barack</a:t>
            </a:r>
          </a:p>
          <a:p>
            <a:r>
              <a:rPr lang="en-GB" dirty="0" smtClean="0">
                <a:latin typeface="Arial" panose="020B0604020202020204" pitchFamily="34" charset="0"/>
                <a:ea typeface="Calibri" panose="020F0502020204030204" pitchFamily="34" charset="0"/>
                <a:cs typeface="Arial" panose="020B0604020202020204" pitchFamily="34" charset="0"/>
              </a:rPr>
              <a:t>Obama’s re-election campaign for President of the USA.</a:t>
            </a:r>
          </a:p>
          <a:p>
            <a:r>
              <a:rPr lang="en-GB" sz="1200" dirty="0" smtClean="0">
                <a:latin typeface="Calibri" panose="020F0502020204030204" pitchFamily="34" charset="0"/>
                <a:ea typeface="Calibri" panose="020F0502020204030204" pitchFamily="34" charset="0"/>
                <a:cs typeface="Times New Roman" panose="02020603050405020304" pitchFamily="18" charset="0"/>
              </a:rPr>
              <a:t>(reproduced for education purposes) </a:t>
            </a:r>
            <a:endParaRPr lang="en-GB" sz="1200" dirty="0"/>
          </a:p>
        </p:txBody>
      </p:sp>
    </p:spTree>
    <p:extLst>
      <p:ext uri="{BB962C8B-B14F-4D97-AF65-F5344CB8AC3E}">
        <p14:creationId xmlns:p14="http://schemas.microsoft.com/office/powerpoint/2010/main" val="3849555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accent2"/>
                </a:solidFill>
                <a:latin typeface="Arial" panose="020B0604020202020204" pitchFamily="34" charset="0"/>
                <a:cs typeface="Arial" panose="020B0604020202020204" pitchFamily="34" charset="0"/>
              </a:rPr>
              <a:t>Antisemitic</a:t>
            </a:r>
            <a:r>
              <a:rPr lang="en-US" dirty="0" smtClean="0">
                <a:solidFill>
                  <a:schemeClr val="accent2"/>
                </a:solidFill>
                <a:latin typeface="Arial" panose="020B0604020202020204" pitchFamily="34" charset="0"/>
                <a:cs typeface="Arial" panose="020B0604020202020204" pitchFamily="34" charset="0"/>
              </a:rPr>
              <a:t> lies and tropes</a:t>
            </a:r>
            <a:endParaRPr lang="en-GB" dirty="0">
              <a:solidFill>
                <a:schemeClr val="accent2"/>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690688"/>
            <a:ext cx="10515600" cy="4351338"/>
          </a:xfrm>
        </p:spPr>
        <p:txBody>
          <a:bodyPr/>
          <a:lstStyle/>
          <a:p>
            <a:r>
              <a:rPr lang="en-US" dirty="0" smtClean="0">
                <a:latin typeface="Arial" panose="020B0604020202020204" pitchFamily="34" charset="0"/>
                <a:cs typeface="Arial" panose="020B0604020202020204" pitchFamily="34" charset="0"/>
              </a:rPr>
              <a:t>Jews secretly control the world (or Hollywood, the media etc.)</a:t>
            </a:r>
          </a:p>
          <a:p>
            <a:r>
              <a:rPr lang="en-US" dirty="0" smtClean="0">
                <a:latin typeface="Arial" panose="020B0604020202020204" pitchFamily="34" charset="0"/>
                <a:cs typeface="Arial" panose="020B0604020202020204" pitchFamily="34" charset="0"/>
              </a:rPr>
              <a:t>Jews control banks and money</a:t>
            </a:r>
          </a:p>
          <a:p>
            <a:r>
              <a:rPr lang="en-US" dirty="0" smtClean="0">
                <a:latin typeface="Arial" panose="020B0604020202020204" pitchFamily="34" charset="0"/>
                <a:cs typeface="Arial" panose="020B0604020202020204" pitchFamily="34" charset="0"/>
              </a:rPr>
              <a:t>Jews are subhuman, a lesser race</a:t>
            </a:r>
          </a:p>
          <a:p>
            <a:r>
              <a:rPr lang="en-US" dirty="0" smtClean="0">
                <a:latin typeface="Arial" panose="020B0604020202020204" pitchFamily="34" charset="0"/>
                <a:cs typeface="Arial" panose="020B0604020202020204" pitchFamily="34" charset="0"/>
              </a:rPr>
              <a:t>Jews drink the blood of children- the “blood libel”</a:t>
            </a:r>
          </a:p>
          <a:p>
            <a:r>
              <a:rPr lang="en-US" dirty="0" smtClean="0">
                <a:latin typeface="Arial" panose="020B0604020202020204" pitchFamily="34" charset="0"/>
                <a:cs typeface="Arial" panose="020B0604020202020204" pitchFamily="34" charset="0"/>
              </a:rPr>
              <a:t>Jews are responsible for killing Jesus Christ</a:t>
            </a:r>
          </a:p>
          <a:p>
            <a:r>
              <a:rPr lang="en-US" dirty="0" smtClean="0">
                <a:latin typeface="Arial" panose="020B0604020202020204" pitchFamily="34" charset="0"/>
                <a:cs typeface="Arial" panose="020B0604020202020204" pitchFamily="34" charset="0"/>
              </a:rPr>
              <a:t>Jews cause major calamities and upheavals such as the Black Death, war and defeat, the 9/11 attacks or the Russian Revolution</a:t>
            </a: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6439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0862" y="365125"/>
            <a:ext cx="5292634" cy="1325563"/>
          </a:xfrm>
        </p:spPr>
        <p:txBody>
          <a:bodyPr/>
          <a:lstStyle/>
          <a:p>
            <a:r>
              <a:rPr lang="en-GB" dirty="0" smtClean="0">
                <a:solidFill>
                  <a:schemeClr val="accent2"/>
                </a:solidFill>
                <a:latin typeface="Arial" panose="020B0604020202020204" pitchFamily="34" charset="0"/>
                <a:cs typeface="Arial" panose="020B0604020202020204" pitchFamily="34" charset="0"/>
              </a:rPr>
              <a:t>Holocaust denial</a:t>
            </a:r>
            <a:endParaRPr lang="en-GB" dirty="0">
              <a:solidFill>
                <a:schemeClr val="accent2"/>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3"/>
          <a:stretch>
            <a:fillRect/>
          </a:stretch>
        </p:blipFill>
        <p:spPr>
          <a:xfrm>
            <a:off x="6035039" y="365125"/>
            <a:ext cx="4323806" cy="621466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705800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accent2"/>
                </a:solidFill>
                <a:latin typeface="Arial" panose="020B0604020202020204" pitchFamily="34" charset="0"/>
                <a:cs typeface="Arial" panose="020B0604020202020204" pitchFamily="34" charset="0"/>
              </a:rPr>
              <a:t>Challenging Islamophobia</a:t>
            </a:r>
            <a:endParaRPr lang="en-GB" dirty="0">
              <a:solidFill>
                <a:schemeClr val="accent2"/>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838200" y="1690688"/>
            <a:ext cx="6627922" cy="4475789"/>
          </a:xfrm>
          <a:prstGeom prst="rect">
            <a:avLst/>
          </a:prstGeom>
        </p:spPr>
      </p:pic>
      <p:sp>
        <p:nvSpPr>
          <p:cNvPr id="6" name="Content Placeholder 5"/>
          <p:cNvSpPr>
            <a:spLocks noGrp="1"/>
          </p:cNvSpPr>
          <p:nvPr>
            <p:ph idx="1"/>
          </p:nvPr>
        </p:nvSpPr>
        <p:spPr/>
        <p:txBody>
          <a:bodyPr/>
          <a:lstStyle/>
          <a:p>
            <a:endParaRPr lang="en-GB" dirty="0"/>
          </a:p>
        </p:txBody>
      </p:sp>
    </p:spTree>
    <p:extLst>
      <p:ext uri="{BB962C8B-B14F-4D97-AF65-F5344CB8AC3E}">
        <p14:creationId xmlns:p14="http://schemas.microsoft.com/office/powerpoint/2010/main" val="22804582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solidFill>
                <a:latin typeface="Arial" panose="020B0604020202020204" pitchFamily="34" charset="0"/>
                <a:cs typeface="Arial" panose="020B0604020202020204" pitchFamily="34" charset="0"/>
              </a:rPr>
              <a:t>Why the change in headline?</a:t>
            </a:r>
            <a:endParaRPr lang="en-GB" dirty="0">
              <a:solidFill>
                <a:schemeClr val="accent2"/>
              </a:solidFill>
              <a:latin typeface="Arial" panose="020B0604020202020204" pitchFamily="34" charset="0"/>
              <a:cs typeface="Arial" panose="020B0604020202020204" pitchFamily="34" charset="0"/>
            </a:endParaRPr>
          </a:p>
        </p:txBody>
      </p:sp>
      <p:pic>
        <p:nvPicPr>
          <p:cNvPr id="4" name="Content Placeholder 3" descr="Image result for finsbury park mosque headline"/>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690688"/>
            <a:ext cx="7934793" cy="4351338"/>
          </a:xfrm>
          <a:prstGeom prst="rect">
            <a:avLst/>
          </a:prstGeom>
          <a:noFill/>
          <a:ln>
            <a:noFill/>
          </a:ln>
        </p:spPr>
      </p:pic>
      <p:sp>
        <p:nvSpPr>
          <p:cNvPr id="5" name="Rectangle 4"/>
          <p:cNvSpPr/>
          <p:nvPr/>
        </p:nvSpPr>
        <p:spPr>
          <a:xfrm>
            <a:off x="838200" y="6094996"/>
            <a:ext cx="4314001" cy="553998"/>
          </a:xfrm>
          <a:prstGeom prst="rect">
            <a:avLst/>
          </a:prstGeom>
        </p:spPr>
        <p:txBody>
          <a:bodyPr wrap="none">
            <a:spAutoFit/>
          </a:bodyPr>
          <a:lstStyle/>
          <a:p>
            <a:r>
              <a:rPr lang="en-GB" dirty="0" smtClean="0">
                <a:latin typeface="Arial" panose="020B0604020202020204" pitchFamily="34" charset="0"/>
                <a:ea typeface="Calibri" panose="020F0502020204030204" pitchFamily="34" charset="0"/>
                <a:cs typeface="Arial" panose="020B0604020202020204" pitchFamily="34" charset="0"/>
              </a:rPr>
              <a:t>Images of Mail Online and the Daily Mail</a:t>
            </a:r>
          </a:p>
          <a:p>
            <a:r>
              <a:rPr lang="en-GB" sz="1200" dirty="0" smtClean="0">
                <a:latin typeface="Calibri" panose="020F0502020204030204" pitchFamily="34" charset="0"/>
                <a:ea typeface="Calibri" panose="020F0502020204030204" pitchFamily="34" charset="0"/>
                <a:cs typeface="Times New Roman" panose="02020603050405020304" pitchFamily="18" charset="0"/>
              </a:rPr>
              <a:t>(reproduced for education purposes) </a:t>
            </a:r>
            <a:endParaRPr lang="en-GB" sz="1200" dirty="0"/>
          </a:p>
        </p:txBody>
      </p:sp>
    </p:spTree>
    <p:extLst>
      <p:ext uri="{BB962C8B-B14F-4D97-AF65-F5344CB8AC3E}">
        <p14:creationId xmlns:p14="http://schemas.microsoft.com/office/powerpoint/2010/main" val="5528281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4006" y="365125"/>
            <a:ext cx="9839793" cy="1325563"/>
          </a:xfrm>
        </p:spPr>
        <p:txBody>
          <a:bodyPr/>
          <a:lstStyle/>
          <a:p>
            <a:r>
              <a:rPr lang="en-GB" dirty="0" smtClean="0">
                <a:solidFill>
                  <a:schemeClr val="accent2"/>
                </a:solidFill>
                <a:latin typeface="Arial" panose="020B0604020202020204" pitchFamily="34" charset="0"/>
                <a:cs typeface="Arial" panose="020B0604020202020204" pitchFamily="34" charset="0"/>
              </a:rPr>
              <a:t>“Orientalism”</a:t>
            </a:r>
            <a:endParaRPr lang="en-GB" dirty="0">
              <a:solidFill>
                <a:schemeClr val="accent2"/>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337798" y="1825624"/>
            <a:ext cx="6016001" cy="4919949"/>
          </a:xfrm>
        </p:spPr>
        <p:txBody>
          <a:bodyPr/>
          <a:lstStyle/>
          <a:p>
            <a:pPr marL="0" indent="0">
              <a:buNone/>
            </a:pPr>
            <a:r>
              <a:rPr lang="en-GB" dirty="0"/>
              <a:t>“The Orient and Islam have a kind of </a:t>
            </a:r>
            <a:r>
              <a:rPr lang="en-GB" dirty="0" smtClean="0"/>
              <a:t>…reduced </a:t>
            </a:r>
            <a:r>
              <a:rPr lang="en-GB" dirty="0"/>
              <a:t>status that puts them out of reach of everyone except the Western expert. From the beginning of Western speculation about the Orient, the one thing </a:t>
            </a:r>
            <a:r>
              <a:rPr lang="en-GB" dirty="0" smtClean="0"/>
              <a:t>the </a:t>
            </a:r>
            <a:r>
              <a:rPr lang="en-GB" dirty="0"/>
              <a:t>orient could not do was to represent itself</a:t>
            </a:r>
            <a:r>
              <a:rPr lang="en-GB" dirty="0" smtClean="0"/>
              <a:t>.”</a:t>
            </a:r>
          </a:p>
          <a:p>
            <a:pPr marL="0" indent="0">
              <a:buNone/>
            </a:pPr>
            <a:r>
              <a:rPr lang="en-GB" dirty="0" smtClean="0"/>
              <a:t>- Edward Said</a:t>
            </a:r>
            <a:endParaRPr lang="en-GB" dirty="0"/>
          </a:p>
        </p:txBody>
      </p:sp>
      <p:pic>
        <p:nvPicPr>
          <p:cNvPr id="1026" name="Picture 2" descr="https://upload.wikimedia.org/wikipedia/commons/b/bf/Poster_of_Edward_Said.jpg"/>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1514007" y="1825625"/>
            <a:ext cx="3823791" cy="4581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6525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accent2"/>
                </a:solidFill>
                <a:latin typeface="Arial" panose="020B0604020202020204" pitchFamily="34" charset="0"/>
                <a:cs typeface="Arial" panose="020B0604020202020204" pitchFamily="34" charset="0"/>
              </a:rPr>
              <a:t>Orientalism - example</a:t>
            </a:r>
            <a:endParaRPr lang="en-GB" dirty="0">
              <a:solidFill>
                <a:schemeClr val="accent2"/>
              </a:solidFill>
              <a:latin typeface="Arial" panose="020B0604020202020204" pitchFamily="34" charset="0"/>
              <a:cs typeface="Arial" panose="020B0604020202020204" pitchFamily="34" charset="0"/>
            </a:endParaRPr>
          </a:p>
        </p:txBody>
      </p:sp>
      <p:sp>
        <p:nvSpPr>
          <p:cNvPr id="4" name="AutoShape 2" descr="Related imag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8" name="Picture 4" descr="Disney Aladdin intertitle.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92938" y="297724"/>
            <a:ext cx="5205058" cy="3878838"/>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667284" y="1690688"/>
            <a:ext cx="5682241"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latin typeface="Arial" panose="020B0604020202020204" pitchFamily="34" charset="0"/>
                <a:cs typeface="Arial" panose="020B0604020202020204" pitchFamily="34" charset="0"/>
              </a:rPr>
              <a:t>The original lyrics </a:t>
            </a:r>
            <a:r>
              <a:rPr lang="en-US" dirty="0">
                <a:latin typeface="Arial" panose="020B0604020202020204" pitchFamily="34" charset="0"/>
                <a:cs typeface="Arial" panose="020B0604020202020204" pitchFamily="34" charset="0"/>
              </a:rPr>
              <a:t>of the opening song of Disney’s Aladdin described Arabia: </a:t>
            </a:r>
            <a:endParaRPr lang="en-US" dirty="0" smtClean="0">
              <a:latin typeface="Arial" panose="020B0604020202020204" pitchFamily="34" charset="0"/>
              <a:cs typeface="Arial" panose="020B0604020202020204" pitchFamily="34" charset="0"/>
            </a:endParaRPr>
          </a:p>
          <a:p>
            <a:pPr marL="0" indent="0" algn="ctr">
              <a:buNone/>
            </a:pPr>
            <a:r>
              <a:rPr lang="en-GB" i="1" dirty="0" smtClean="0">
                <a:latin typeface="Arial" panose="020B0604020202020204" pitchFamily="34" charset="0"/>
                <a:cs typeface="Arial" panose="020B0604020202020204" pitchFamily="34" charset="0"/>
              </a:rPr>
              <a:t>"</a:t>
            </a:r>
            <a:r>
              <a:rPr lang="en-GB" i="1" dirty="0">
                <a:latin typeface="Arial" panose="020B0604020202020204" pitchFamily="34" charset="0"/>
                <a:cs typeface="Arial" panose="020B0604020202020204" pitchFamily="34" charset="0"/>
              </a:rPr>
              <a:t>Where they cut off your ear if they don't like your face", </a:t>
            </a:r>
            <a:endParaRPr lang="en-GB" i="1" dirty="0" smtClean="0">
              <a:latin typeface="Arial" panose="020B0604020202020204" pitchFamily="34" charset="0"/>
              <a:cs typeface="Arial" panose="020B0604020202020204" pitchFamily="34" charset="0"/>
            </a:endParaRPr>
          </a:p>
          <a:p>
            <a:pPr marL="0" indent="0">
              <a:buNone/>
            </a:pPr>
            <a:r>
              <a:rPr lang="en-GB" dirty="0" smtClean="0">
                <a:latin typeface="Arial" panose="020B0604020202020204" pitchFamily="34" charset="0"/>
                <a:cs typeface="Arial" panose="020B0604020202020204" pitchFamily="34" charset="0"/>
              </a:rPr>
              <a:t>but </a:t>
            </a:r>
            <a:r>
              <a:rPr lang="en-GB" dirty="0">
                <a:latin typeface="Arial" panose="020B0604020202020204" pitchFamily="34" charset="0"/>
                <a:cs typeface="Arial" panose="020B0604020202020204" pitchFamily="34" charset="0"/>
              </a:rPr>
              <a:t>were </a:t>
            </a:r>
            <a:r>
              <a:rPr lang="en-GB" dirty="0" smtClean="0">
                <a:latin typeface="Arial" panose="020B0604020202020204" pitchFamily="34" charset="0"/>
                <a:cs typeface="Arial" panose="020B0604020202020204" pitchFamily="34" charset="0"/>
              </a:rPr>
              <a:t>changed on video </a:t>
            </a:r>
            <a:r>
              <a:rPr lang="en-GB" dirty="0">
                <a:latin typeface="Arial" panose="020B0604020202020204" pitchFamily="34" charset="0"/>
                <a:cs typeface="Arial" panose="020B0604020202020204" pitchFamily="34" charset="0"/>
              </a:rPr>
              <a:t>to</a:t>
            </a:r>
            <a:r>
              <a:rPr lang="en-GB"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p>
            <a:pPr marL="0" indent="0" algn="ctr">
              <a:spcBef>
                <a:spcPts val="0"/>
              </a:spcBef>
              <a:buNone/>
            </a:pPr>
            <a:r>
              <a:rPr lang="en-GB" i="1" dirty="0">
                <a:latin typeface="Arial" panose="020B0604020202020204" pitchFamily="34" charset="0"/>
                <a:cs typeface="Arial" panose="020B0604020202020204" pitchFamily="34" charset="0"/>
              </a:rPr>
              <a:t>“Where it's flat and immense </a:t>
            </a:r>
            <a:endParaRPr lang="en-GB" dirty="0">
              <a:latin typeface="Arial" panose="020B0604020202020204" pitchFamily="34" charset="0"/>
              <a:cs typeface="Arial" panose="020B0604020202020204" pitchFamily="34" charset="0"/>
            </a:endParaRPr>
          </a:p>
          <a:p>
            <a:pPr marL="0" indent="0" algn="ctr">
              <a:spcBef>
                <a:spcPts val="0"/>
              </a:spcBef>
              <a:buNone/>
            </a:pPr>
            <a:r>
              <a:rPr lang="en-GB" i="1" dirty="0">
                <a:latin typeface="Arial" panose="020B0604020202020204" pitchFamily="34" charset="0"/>
                <a:cs typeface="Arial" panose="020B0604020202020204" pitchFamily="34" charset="0"/>
              </a:rPr>
              <a:t>And the heat is </a:t>
            </a:r>
            <a:r>
              <a:rPr lang="en-GB" i="1" dirty="0" smtClean="0">
                <a:latin typeface="Arial" panose="020B0604020202020204" pitchFamily="34" charset="0"/>
                <a:cs typeface="Arial" panose="020B0604020202020204" pitchFamily="34" charset="0"/>
              </a:rPr>
              <a:t>intense”</a:t>
            </a:r>
          </a:p>
          <a:p>
            <a:pPr marL="0" indent="0" algn="ctr">
              <a:spcBef>
                <a:spcPts val="1200"/>
              </a:spcBef>
              <a:buNone/>
            </a:pPr>
            <a:r>
              <a:rPr lang="en-GB" dirty="0" smtClean="0">
                <a:latin typeface="Arial" panose="020B0604020202020204" pitchFamily="34" charset="0"/>
                <a:cs typeface="Arial" panose="020B0604020202020204" pitchFamily="34" charset="0"/>
              </a:rPr>
              <a:t>The next line still went:</a:t>
            </a:r>
            <a:endParaRPr lang="en-GB" dirty="0">
              <a:latin typeface="Arial" panose="020B0604020202020204" pitchFamily="34" charset="0"/>
              <a:cs typeface="Arial" panose="020B0604020202020204" pitchFamily="34" charset="0"/>
            </a:endParaRPr>
          </a:p>
          <a:p>
            <a:pPr marL="0" indent="0" algn="ctr">
              <a:spcBef>
                <a:spcPts val="1200"/>
              </a:spcBef>
              <a:buNone/>
            </a:pPr>
            <a:r>
              <a:rPr lang="en-GB" i="1" dirty="0" smtClean="0">
                <a:latin typeface="Arial" panose="020B0604020202020204" pitchFamily="34" charset="0"/>
                <a:cs typeface="Arial" panose="020B0604020202020204" pitchFamily="34" charset="0"/>
              </a:rPr>
              <a:t>“It's </a:t>
            </a:r>
            <a:r>
              <a:rPr lang="en-GB" i="1" dirty="0">
                <a:latin typeface="Arial" panose="020B0604020202020204" pitchFamily="34" charset="0"/>
                <a:cs typeface="Arial" panose="020B0604020202020204" pitchFamily="34" charset="0"/>
              </a:rPr>
              <a:t>barbaric, but hey, it's home.”</a:t>
            </a:r>
            <a:endParaRPr lang="en-GB"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4"/>
          <a:stretch>
            <a:fillRect/>
          </a:stretch>
        </p:blipFill>
        <p:spPr>
          <a:xfrm rot="661211">
            <a:off x="7091129" y="3704887"/>
            <a:ext cx="4449510" cy="2502849"/>
          </a:xfrm>
          <a:prstGeom prst="rect">
            <a:avLst/>
          </a:prstGeom>
        </p:spPr>
      </p:pic>
      <p:sp>
        <p:nvSpPr>
          <p:cNvPr id="9" name="Rectangle 8"/>
          <p:cNvSpPr/>
          <p:nvPr/>
        </p:nvSpPr>
        <p:spPr>
          <a:xfrm>
            <a:off x="6892936" y="6304002"/>
            <a:ext cx="2634119" cy="553998"/>
          </a:xfrm>
          <a:prstGeom prst="rect">
            <a:avLst/>
          </a:prstGeom>
        </p:spPr>
        <p:txBody>
          <a:bodyPr wrap="none">
            <a:spAutoFit/>
          </a:bodyPr>
          <a:lstStyle/>
          <a:p>
            <a:r>
              <a:rPr lang="en-GB" dirty="0" smtClean="0">
                <a:latin typeface="Arial" panose="020B0604020202020204" pitchFamily="34" charset="0"/>
                <a:ea typeface="Calibri" panose="020F0502020204030204" pitchFamily="34" charset="0"/>
                <a:cs typeface="Arial" panose="020B0604020202020204" pitchFamily="34" charset="0"/>
              </a:rPr>
              <a:t>Still from Aladdin (1992)</a:t>
            </a:r>
          </a:p>
          <a:p>
            <a:r>
              <a:rPr lang="en-GB" sz="1200" dirty="0" smtClean="0">
                <a:latin typeface="Calibri" panose="020F0502020204030204" pitchFamily="34" charset="0"/>
                <a:ea typeface="Calibri" panose="020F0502020204030204" pitchFamily="34" charset="0"/>
                <a:cs typeface="Times New Roman" panose="02020603050405020304" pitchFamily="18" charset="0"/>
              </a:rPr>
              <a:t>(reproduced for education purposes) </a:t>
            </a:r>
            <a:endParaRPr lang="en-GB" sz="1200" dirty="0"/>
          </a:p>
        </p:txBody>
      </p:sp>
    </p:spTree>
    <p:extLst>
      <p:ext uri="{BB962C8B-B14F-4D97-AF65-F5344CB8AC3E}">
        <p14:creationId xmlns:p14="http://schemas.microsoft.com/office/powerpoint/2010/main" val="4282378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accent2"/>
                </a:solidFill>
                <a:latin typeface="Arial" panose="020B0604020202020204" pitchFamily="34" charset="0"/>
                <a:cs typeface="Arial" panose="020B0604020202020204" pitchFamily="34" charset="0"/>
              </a:rPr>
              <a:t>“Muslim ban”</a:t>
            </a:r>
            <a:endParaRPr lang="en-GB" dirty="0">
              <a:solidFill>
                <a:schemeClr val="accent2"/>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393108" y="1794488"/>
            <a:ext cx="6798892" cy="4351338"/>
          </a:xfrm>
        </p:spPr>
        <p:txBody>
          <a:bodyPr/>
          <a:lstStyle/>
          <a:p>
            <a:pPr marL="0" indent="0">
              <a:buNone/>
            </a:pPr>
            <a:r>
              <a:rPr lang="en-GB" dirty="0">
                <a:latin typeface="Arial" panose="020B0604020202020204" pitchFamily="34" charset="0"/>
                <a:cs typeface="Arial" panose="020B0604020202020204" pitchFamily="34" charset="0"/>
              </a:rPr>
              <a:t>"Donald J. Trump is calling for a total and complete shutdown of Muslims entering the United States until our country's representatives can figure out what is going </a:t>
            </a:r>
            <a:r>
              <a:rPr lang="en-GB" dirty="0" smtClean="0">
                <a:latin typeface="Arial" panose="020B0604020202020204" pitchFamily="34" charset="0"/>
                <a:cs typeface="Arial" panose="020B0604020202020204" pitchFamily="34" charset="0"/>
              </a:rPr>
              <a:t>on“</a:t>
            </a:r>
          </a:p>
          <a:p>
            <a:pPr>
              <a:buFontTx/>
              <a:buChar char="-"/>
            </a:pPr>
            <a:r>
              <a:rPr lang="en-GB" dirty="0" smtClean="0">
                <a:latin typeface="Arial" panose="020B0604020202020204" pitchFamily="34" charset="0"/>
                <a:cs typeface="Arial" panose="020B0604020202020204" pitchFamily="34" charset="0"/>
              </a:rPr>
              <a:t>Press release from Donald Trump’s presidential campaign.</a:t>
            </a:r>
          </a:p>
          <a:p>
            <a:pPr marL="0" indent="0">
              <a:buNone/>
            </a:pPr>
            <a:r>
              <a:rPr lang="en-GB" dirty="0" smtClean="0">
                <a:latin typeface="Arial" panose="020B0604020202020204" pitchFamily="34" charset="0"/>
                <a:cs typeface="Arial" panose="020B0604020202020204" pitchFamily="34" charset="0"/>
              </a:rPr>
              <a:t>As president, Donald Trump ordered restrictions on travel to the USA from several majority Muslim countries </a:t>
            </a:r>
          </a:p>
        </p:txBody>
      </p:sp>
      <p:pic>
        <p:nvPicPr>
          <p:cNvPr id="4" name="Picture 3"/>
          <p:cNvPicPr>
            <a:picLocks noChangeAspect="1"/>
          </p:cNvPicPr>
          <p:nvPr/>
        </p:nvPicPr>
        <p:blipFill rotWithShape="1">
          <a:blip r:embed="rId2"/>
          <a:srcRect l="19948" t="7428" r="31925" b="26096"/>
          <a:stretch/>
        </p:blipFill>
        <p:spPr>
          <a:xfrm>
            <a:off x="309479" y="1586887"/>
            <a:ext cx="4950823" cy="4558939"/>
          </a:xfrm>
          <a:prstGeom prst="rect">
            <a:avLst/>
          </a:prstGeom>
        </p:spPr>
      </p:pic>
    </p:spTree>
    <p:extLst>
      <p:ext uri="{BB962C8B-B14F-4D97-AF65-F5344CB8AC3E}">
        <p14:creationId xmlns:p14="http://schemas.microsoft.com/office/powerpoint/2010/main" val="313703279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1045</TotalTime>
  <Words>1115</Words>
  <Application>Microsoft Office PowerPoint</Application>
  <PresentationFormat>Widescreen</PresentationFormat>
  <Paragraphs>120</Paragraphs>
  <Slides>16</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ArialNarrow</vt:lpstr>
      <vt:lpstr>Calibri</vt:lpstr>
      <vt:lpstr>Calibri Light</vt:lpstr>
      <vt:lpstr>Times New Roman</vt:lpstr>
      <vt:lpstr>Office Theme</vt:lpstr>
      <vt:lpstr>Challenging Antisemitism and Islamophobia</vt:lpstr>
      <vt:lpstr>Antisemitic tropes</vt:lpstr>
      <vt:lpstr>Antisemitic lies and tropes</vt:lpstr>
      <vt:lpstr>Holocaust denial</vt:lpstr>
      <vt:lpstr>Challenging Islamophobia</vt:lpstr>
      <vt:lpstr>Why the change in headline?</vt:lpstr>
      <vt:lpstr>“Orientalism”</vt:lpstr>
      <vt:lpstr>Orientalism - example</vt:lpstr>
      <vt:lpstr>“Muslim ban”</vt:lpstr>
      <vt:lpstr>PowerPoint Presentation</vt:lpstr>
      <vt:lpstr>PowerPoint Presentation</vt:lpstr>
      <vt:lpstr>Islamophobic myths</vt:lpstr>
      <vt:lpstr>Facts</vt:lpstr>
      <vt:lpstr>Discuss:</vt:lpstr>
      <vt:lpstr>Racist language in Palestine and Israel</vt:lpstr>
      <vt:lpstr>What are the biggest factors driving the conflict?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Ellis Brooks</dc:creator>
  <cp:lastModifiedBy>Ellis Brooks</cp:lastModifiedBy>
  <cp:revision>50</cp:revision>
  <cp:lastPrinted>2018-12-21T14:22:24Z</cp:lastPrinted>
  <dcterms:created xsi:type="dcterms:W3CDTF">2018-12-21T13:48:22Z</dcterms:created>
  <dcterms:modified xsi:type="dcterms:W3CDTF">2019-05-08T10:20:23Z</dcterms:modified>
</cp:coreProperties>
</file>