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8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66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24399" autoAdjust="0"/>
    <p:restoredTop sz="65967" autoAdjust="0"/>
  </p:normalViewPr>
  <p:slideViewPr>
    <p:cSldViewPr snapToGrid="0">
      <p:cViewPr varScale="1">
        <p:scale>
          <a:sx n="72" d="100"/>
          <a:sy n="72" d="100"/>
        </p:scale>
        <p:origin x="1452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5F69F-749D-4B22-8BB2-B3741E59ED2C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E31A9-B8FA-47BB-B416-51271FB6B3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722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o4GNOG5iHM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bbc.co.uk/1/hi/world/middle_east/3677206.stm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._E._Lawrence" TargetMode="External"/><Relationship Id="rId7" Type="http://schemas.openxmlformats.org/officeDocument/2006/relationships/hyperlink" Target="https://en.wikipedia.org/wiki/Wyndham_Deedes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Herbert_Samuel,_1st_Viscount_Samuel" TargetMode="External"/><Relationship Id="rId5" Type="http://schemas.openxmlformats.org/officeDocument/2006/relationships/hyperlink" Target="https://en.wikipedia.org/wiki/Geoffrey_Salmond" TargetMode="External"/><Relationship Id="rId4" Type="http://schemas.openxmlformats.org/officeDocument/2006/relationships/hyperlink" Target="https://en.wikipedia.org/wiki/Abdullah_I_of_Jordan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This </a:t>
            </a:r>
            <a:r>
              <a:rPr lang="en-US" sz="2400" dirty="0" err="1" smtClean="0"/>
              <a:t>powerpoint</a:t>
            </a:r>
            <a:r>
              <a:rPr lang="en-US" sz="2400" dirty="0" smtClean="0"/>
              <a:t> is also a printed resource. </a:t>
            </a:r>
            <a:r>
              <a:rPr lang="en-US" sz="2400" smtClean="0"/>
              <a:t>The printable Notes </a:t>
            </a:r>
            <a:r>
              <a:rPr lang="en-US" sz="2400" dirty="0" smtClean="0"/>
              <a:t>Pages provide an historical description, but no date; the slide show reveals the dates. You can also use the handout resource from Razor Wire.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7511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4000" b="1" kern="1200" dirty="0">
                <a:solidFill>
                  <a:schemeClr val="tx1"/>
                </a:solidFill>
                <a:effectLst/>
              </a:rPr>
              <a:t>Arab Revolt</a:t>
            </a:r>
          </a:p>
          <a:p>
            <a:r>
              <a:rPr lang="en-GB" sz="4000" kern="1200" dirty="0">
                <a:solidFill>
                  <a:schemeClr val="tx1"/>
                </a:solidFill>
                <a:effectLst/>
              </a:rPr>
              <a:t>fights the British for a free Arab state, but is defeated</a:t>
            </a:r>
          </a:p>
          <a:p>
            <a:endParaRPr lang="en-GB" sz="4000" kern="1200" dirty="0" smtClean="0">
              <a:solidFill>
                <a:schemeClr val="tx1"/>
              </a:solidFill>
              <a:effectLst/>
            </a:endParaRPr>
          </a:p>
          <a:p>
            <a:endParaRPr lang="en-GB" sz="4000" dirty="0"/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</a:rPr>
              <a:t>Library </a:t>
            </a:r>
            <a:r>
              <a:rPr lang="en-GB" sz="1200" kern="1200" dirty="0">
                <a:solidFill>
                  <a:schemeClr val="tx1"/>
                </a:solidFill>
                <a:effectLst/>
              </a:rPr>
              <a:t>of congress [Public domain], via Wikimedia Commons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303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4000" b="1" kern="1200" dirty="0">
                <a:solidFill>
                  <a:schemeClr val="tx1"/>
                </a:solidFill>
                <a:effectLst/>
              </a:rPr>
              <a:t>World War II and The Holocaust </a:t>
            </a:r>
            <a:r>
              <a:rPr lang="en-GB" sz="3400" kern="1200" dirty="0">
                <a:solidFill>
                  <a:schemeClr val="tx1"/>
                </a:solidFill>
                <a:effectLst/>
              </a:rPr>
              <a:t>kill millions including at least six million Jews in Europe</a:t>
            </a:r>
            <a:r>
              <a:rPr lang="en-GB" sz="3400" kern="1200" dirty="0" smtClean="0">
                <a:solidFill>
                  <a:schemeClr val="tx1"/>
                </a:solidFill>
                <a:effectLst/>
              </a:rPr>
              <a:t>.</a:t>
            </a:r>
          </a:p>
          <a:p>
            <a:r>
              <a:rPr lang="en-GB" sz="1200" dirty="0" smtClean="0"/>
              <a:t>Many survivors are refugees in other countries</a:t>
            </a:r>
            <a:r>
              <a:rPr lang="en-GB" sz="1200" smtClean="0"/>
              <a:t>. </a:t>
            </a:r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r>
              <a:rPr lang="en-GB" sz="1200" dirty="0" smtClean="0"/>
              <a:t>Unknown </a:t>
            </a:r>
            <a:r>
              <a:rPr lang="en-GB" sz="1200" dirty="0"/>
              <a:t>author [Public domain], via Wikimedia </a:t>
            </a:r>
            <a:r>
              <a:rPr lang="en-GB" sz="1200" dirty="0" smtClean="0"/>
              <a:t>Commons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 smtClean="0">
                <a:solidFill>
                  <a:schemeClr val="tx1"/>
                </a:solidFill>
                <a:effectLst/>
              </a:rPr>
              <a:t>Step By Step: Phases of the Holocaust</a:t>
            </a:r>
          </a:p>
          <a:p>
            <a:r>
              <a:rPr lang="en-GB" sz="1200" dirty="0" smtClean="0"/>
              <a:t>https://www.facinghistory.org/resource-library/video/step-step-phases-holocaust  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65533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kern="1200" dirty="0">
                <a:solidFill>
                  <a:schemeClr val="tx1"/>
                </a:solidFill>
                <a:effectLst/>
              </a:rPr>
              <a:t>The British Headquarters at the </a:t>
            </a:r>
            <a:r>
              <a:rPr lang="en-GB" sz="4000" b="1" kern="1200" dirty="0">
                <a:solidFill>
                  <a:schemeClr val="tx1"/>
                </a:solidFill>
                <a:effectLst/>
              </a:rPr>
              <a:t>King David Hotel </a:t>
            </a:r>
            <a:r>
              <a:rPr lang="en-GB" sz="4000" kern="1200" dirty="0">
                <a:solidFill>
                  <a:schemeClr val="tx1"/>
                </a:solidFill>
                <a:effectLst/>
              </a:rPr>
              <a:t>in Jerusalem is bombed by a Jewish group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100" kern="1200" dirty="0" smtClean="0"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1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100" kern="1200" dirty="0" smtClean="0"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1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100" kern="1200" dirty="0" smtClean="0"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kern="1200" dirty="0" smtClean="0">
                <a:solidFill>
                  <a:schemeClr val="tx1"/>
                </a:solidFill>
                <a:effectLst/>
              </a:rPr>
              <a:t>Government </a:t>
            </a:r>
            <a:r>
              <a:rPr lang="en-GB" sz="1100" kern="1200" dirty="0">
                <a:solidFill>
                  <a:schemeClr val="tx1"/>
                </a:solidFill>
                <a:effectLst/>
              </a:rPr>
              <a:t>Press Office (Israel) [CC BY-SA 3.0 (https://creativecommons.org/licenses/by-sa/3.0</a:t>
            </a:r>
            <a:r>
              <a:rPr lang="en-GB" sz="1100" kern="1200" dirty="0" smtClean="0">
                <a:solidFill>
                  <a:schemeClr val="tx1"/>
                </a:solidFill>
                <a:effectLst/>
              </a:rPr>
              <a:t>)]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kern="1200" dirty="0" smtClean="0">
                <a:solidFill>
                  <a:schemeClr val="tx1"/>
                </a:solidFill>
                <a:effectLst/>
              </a:rPr>
              <a:t>Unknown author [Public domain], from Wikimedia Commons</a:t>
            </a:r>
            <a:endParaRPr lang="en-GB" sz="1100" kern="1200" dirty="0">
              <a:solidFill>
                <a:schemeClr val="tx1"/>
              </a:solidFill>
              <a:effectLst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63410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b="1" kern="1200" dirty="0">
                <a:solidFill>
                  <a:schemeClr val="tx1"/>
                </a:solidFill>
                <a:effectLst/>
              </a:rPr>
              <a:t>The United Nations tries to partition (divide) Palestine into an Arab state and a Jewish state.</a:t>
            </a:r>
            <a:endParaRPr lang="en-GB" sz="4000" kern="1200" dirty="0">
              <a:solidFill>
                <a:schemeClr val="tx1"/>
              </a:solidFill>
              <a:effectLst/>
            </a:endParaRPr>
          </a:p>
          <a:p>
            <a:endParaRPr lang="en-GB" sz="1050" dirty="0" smtClean="0"/>
          </a:p>
          <a:p>
            <a:endParaRPr lang="en-GB" sz="1050" dirty="0"/>
          </a:p>
          <a:p>
            <a:endParaRPr lang="en-GB" sz="1050" dirty="0" smtClean="0"/>
          </a:p>
          <a:p>
            <a:endParaRPr lang="en-GB" sz="1050" dirty="0"/>
          </a:p>
          <a:p>
            <a:endParaRPr lang="en-GB" sz="1050" dirty="0" smtClean="0"/>
          </a:p>
          <a:p>
            <a:endParaRPr lang="en-GB" sz="1050" dirty="0"/>
          </a:p>
          <a:p>
            <a:endParaRPr lang="en-GB" sz="1050" dirty="0" smtClean="0"/>
          </a:p>
          <a:p>
            <a:r>
              <a:rPr lang="en-GB" sz="1050" dirty="0" smtClean="0"/>
              <a:t>Zero0000A/RES/181(II</a:t>
            </a:r>
            <a:r>
              <a:rPr lang="en-GB" sz="1050" dirty="0"/>
              <a:t>) [Public domain or CC BY-SA 3.0 (https://creativecommons.org/licenses/by-sa/3.0)], via Wikimedia Commons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5413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229100"/>
            <a:ext cx="5726288" cy="3771900"/>
          </a:xfrm>
        </p:spPr>
        <p:txBody>
          <a:bodyPr/>
          <a:lstStyle/>
          <a:p>
            <a:r>
              <a:rPr lang="en-GB" sz="2000" b="1" kern="1200" dirty="0">
                <a:solidFill>
                  <a:schemeClr val="tx1"/>
                </a:solidFill>
                <a:effectLst/>
              </a:rPr>
              <a:t>In one year:</a:t>
            </a:r>
            <a:endParaRPr lang="en-GB" sz="2000" kern="1200" dirty="0">
              <a:solidFill>
                <a:schemeClr val="tx1"/>
              </a:solidFill>
              <a:effectLst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kern="1200" dirty="0">
                <a:solidFill>
                  <a:schemeClr val="tx1"/>
                </a:solidFill>
                <a:effectLst/>
              </a:rPr>
              <a:t>Britain leaves Palestine.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kern="1200" dirty="0">
                <a:solidFill>
                  <a:schemeClr val="tx1"/>
                </a:solidFill>
                <a:effectLst/>
              </a:rPr>
              <a:t>A war is fought between the new Jewish state of Israel and its Arab neighbours.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kern="1200" dirty="0">
                <a:solidFill>
                  <a:schemeClr val="tx1"/>
                </a:solidFill>
                <a:effectLst/>
              </a:rPr>
              <a:t>It is remembered as the Nakba (catastrophe) by Palestinians and as the War of Independence by Israel.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kern="1200" dirty="0">
                <a:solidFill>
                  <a:schemeClr val="tx1"/>
                </a:solidFill>
                <a:effectLst/>
              </a:rPr>
              <a:t>The state of Israel is created.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kern="1200" dirty="0">
                <a:solidFill>
                  <a:schemeClr val="tx1"/>
                </a:solidFill>
                <a:effectLst/>
              </a:rPr>
              <a:t>700,000 Palestinians are displaced from their homes.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050" dirty="0" smtClean="0"/>
              <a:t>Palestinian refugees: Fred </a:t>
            </a:r>
            <a:r>
              <a:rPr lang="en-GB" sz="1050" dirty="0" err="1"/>
              <a:t>Csasznik</a:t>
            </a:r>
            <a:r>
              <a:rPr lang="en-GB" sz="1050" dirty="0"/>
              <a:t> [Public domain], via Wikimedia </a:t>
            </a:r>
            <a:r>
              <a:rPr lang="en-GB" sz="1050" dirty="0" smtClean="0"/>
              <a:t>Commons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050" b="0" i="0" kern="1200" dirty="0" smtClean="0">
                <a:solidFill>
                  <a:schemeClr val="tx1"/>
                </a:solidFill>
                <a:effectLst/>
              </a:rPr>
              <a:t>Israeli forces Raising the Ink Flag at Umm </a:t>
            </a:r>
            <a:r>
              <a:rPr lang="en-GB" sz="1050" b="0" i="0" kern="1200" dirty="0" err="1" smtClean="0">
                <a:solidFill>
                  <a:schemeClr val="tx1"/>
                </a:solidFill>
                <a:effectLst/>
              </a:rPr>
              <a:t>Rashrash</a:t>
            </a:r>
            <a:r>
              <a:rPr lang="en-GB" sz="1050" b="0" i="0" kern="1200" dirty="0" smtClean="0">
                <a:solidFill>
                  <a:schemeClr val="tx1"/>
                </a:solidFill>
                <a:effectLst/>
              </a:rPr>
              <a:t> (</a:t>
            </a:r>
            <a:r>
              <a:rPr lang="en-GB" sz="1050" b="0" i="0" kern="1200" dirty="0" err="1" smtClean="0">
                <a:solidFill>
                  <a:schemeClr val="tx1"/>
                </a:solidFill>
                <a:effectLst/>
              </a:rPr>
              <a:t>Eilat</a:t>
            </a:r>
            <a:r>
              <a:rPr lang="en-GB" sz="1050" b="0" i="0" kern="1200" dirty="0" smtClean="0">
                <a:solidFill>
                  <a:schemeClr val="tx1"/>
                </a:solidFill>
                <a:effectLst/>
              </a:rPr>
              <a:t>) Government Press Office (Israel) [CC BY-SA 3.0 (https://creativecommons.org/licenses/by-sa/3.0)]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050" b="0" i="0" kern="1200" dirty="0" smtClean="0"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50" b="0" i="0" kern="1200" dirty="0" smtClean="0">
                <a:solidFill>
                  <a:schemeClr val="tx1"/>
                </a:solidFill>
                <a:effectLst/>
              </a:rPr>
              <a:t>Video: </a:t>
            </a:r>
            <a:r>
              <a:rPr lang="en-GB" sz="1050" b="0" i="0" kern="1200" dirty="0" smtClean="0">
                <a:solidFill>
                  <a:schemeClr val="tx1"/>
                </a:solidFill>
                <a:effectLst/>
              </a:rPr>
              <a:t>The Arab-Israeli War of 1948 and Nakba explained on Turkish TV. The concluding remarks about the “catastrophe” are an opinion you can discuss with students.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050" b="0" i="0" kern="1200" dirty="0" smtClean="0">
                <a:solidFill>
                  <a:schemeClr val="tx1"/>
                </a:solidFill>
                <a:effectLst/>
              </a:rPr>
              <a:t> https://www.youtube.com/watch?v=eTMRMX7Pw5U </a:t>
            </a:r>
            <a:endParaRPr lang="en-GB" sz="105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 smtClean="0"/>
              <a:t> 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26868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0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Britain creates </a:t>
            </a:r>
            <a:r>
              <a:rPr lang="en-GB" sz="3000" b="1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Suez War </a:t>
            </a:r>
            <a:r>
              <a:rPr lang="en-GB" sz="30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with support from Israel to get control of the important Suez Canal away from Egypt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06110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b="1" kern="1200" dirty="0">
                <a:solidFill>
                  <a:schemeClr val="tx1"/>
                </a:solidFill>
                <a:effectLst/>
              </a:rPr>
              <a:t>6 Day War </a:t>
            </a:r>
            <a:r>
              <a:rPr lang="en-GB" sz="4000" kern="1200" dirty="0">
                <a:solidFill>
                  <a:schemeClr val="tx1"/>
                </a:solidFill>
                <a:effectLst/>
              </a:rPr>
              <a:t>between Israel and three Arab nations. Israel wins and </a:t>
            </a:r>
            <a:r>
              <a:rPr lang="en-GB" sz="4000" kern="1200" dirty="0" smtClean="0">
                <a:solidFill>
                  <a:schemeClr val="tx1"/>
                </a:solidFill>
                <a:effectLst/>
              </a:rPr>
              <a:t>begins </a:t>
            </a:r>
            <a:r>
              <a:rPr lang="en-GB" sz="4000" kern="1200" dirty="0">
                <a:solidFill>
                  <a:schemeClr val="tx1"/>
                </a:solidFill>
                <a:effectLst/>
              </a:rPr>
              <a:t>occupation of East Jerusalem, the West Bank and Gaza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050" kern="1200" dirty="0" smtClean="0"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50" kern="1200" dirty="0" smtClean="0">
                <a:solidFill>
                  <a:schemeClr val="tx1"/>
                </a:solidFill>
                <a:effectLst/>
              </a:rPr>
              <a:t>Israeli military leaders enter Jerusalem victorious. </a:t>
            </a:r>
            <a:r>
              <a:rPr lang="en-GB" sz="1050" kern="1200" dirty="0" err="1" smtClean="0">
                <a:solidFill>
                  <a:schemeClr val="tx1"/>
                </a:solidFill>
                <a:effectLst/>
              </a:rPr>
              <a:t>Ilan</a:t>
            </a:r>
            <a:r>
              <a:rPr lang="en-GB" sz="105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GB" sz="1050" kern="1200" dirty="0">
                <a:solidFill>
                  <a:schemeClr val="tx1"/>
                </a:solidFill>
                <a:effectLst/>
              </a:rPr>
              <a:t>Bruner (</a:t>
            </a:r>
            <a:r>
              <a:rPr lang="he-IL" sz="1050" kern="1200" dirty="0">
                <a:solidFill>
                  <a:schemeClr val="tx1"/>
                </a:solidFill>
                <a:effectLst/>
              </a:rPr>
              <a:t>אילן ברונר) [</a:t>
            </a:r>
            <a:r>
              <a:rPr lang="en-GB" sz="1050" kern="1200" dirty="0">
                <a:solidFill>
                  <a:schemeClr val="tx1"/>
                </a:solidFill>
                <a:effectLst/>
              </a:rPr>
              <a:t>CC BY-SA 3.0 (https://creativecommons.org/licenses/by-sa/3.0)], via Wikimedia Commons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722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b="1" kern="1200" dirty="0">
                <a:solidFill>
                  <a:schemeClr val="tx1"/>
                </a:solidFill>
                <a:effectLst/>
              </a:rPr>
              <a:t>Israeli  settlement expansion </a:t>
            </a:r>
            <a:r>
              <a:rPr lang="en-GB" sz="4000" kern="1200" dirty="0">
                <a:solidFill>
                  <a:schemeClr val="tx1"/>
                </a:solidFill>
                <a:effectLst/>
              </a:rPr>
              <a:t>on</a:t>
            </a:r>
            <a:r>
              <a:rPr lang="en-GB" sz="4000" kern="1200" baseline="0" dirty="0">
                <a:solidFill>
                  <a:schemeClr val="tx1"/>
                </a:solidFill>
                <a:effectLst/>
              </a:rPr>
              <a:t> Palestinian land</a:t>
            </a:r>
            <a:r>
              <a:rPr lang="en-GB" sz="4000" kern="1200" dirty="0">
                <a:solidFill>
                  <a:schemeClr val="tx1"/>
                </a:solidFill>
                <a:effectLst/>
              </a:rPr>
              <a:t> begins and lasts until today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Beitar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1200" b="0" i="0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Illit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settlement</a:t>
            </a: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near Bethlehem. 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 </a:t>
            </a:r>
            <a:r>
              <a:rPr lang="en-GB" sz="1200" b="0" i="0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Costello_Betar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1200" b="0" i="0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Illit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settlement near Bethlehem</a:t>
            </a: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Oct2014.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Video: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Israeli settlements, explained | Settlements Part 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https://www.youtube.com/watch?v=E0uLbeQlwjw&amp;t=41s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93635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</a:t>
            </a:r>
            <a:r>
              <a:rPr lang="en-GB" b="1" dirty="0"/>
              <a:t>“Yom Kippur War”, </a:t>
            </a:r>
            <a:r>
              <a:rPr lang="en-GB" dirty="0"/>
              <a:t>named for a Jewish holiday, between Israel and several Arab neighbours causes a global oil crisis</a:t>
            </a:r>
            <a:r>
              <a:rPr lang="en-GB" dirty="0" smtClean="0"/>
              <a:t>.</a:t>
            </a:r>
          </a:p>
          <a:p>
            <a:r>
              <a:rPr lang="en-US" sz="1200" dirty="0" smtClean="0"/>
              <a:t>Israeli tank destroyed by Egypt in the Sinai. </a:t>
            </a:r>
            <a:r>
              <a:rPr lang="en-GB" sz="1200" dirty="0" smtClean="0"/>
              <a:t>Sherif9282 at </a:t>
            </a:r>
            <a:r>
              <a:rPr lang="en-GB" sz="1200" dirty="0" err="1" smtClean="0"/>
              <a:t>en.wikipedia</a:t>
            </a:r>
            <a:r>
              <a:rPr lang="en-GB" sz="1200" dirty="0" smtClean="0"/>
              <a:t> [Public domain], via Wikimedia Commons</a:t>
            </a:r>
          </a:p>
          <a:p>
            <a:endParaRPr lang="en-GB" sz="1200" dirty="0" smtClean="0"/>
          </a:p>
          <a:p>
            <a:endParaRPr lang="en-GB" sz="1200" dirty="0"/>
          </a:p>
          <a:p>
            <a:r>
              <a:rPr lang="en-GB" sz="1200" dirty="0" smtClean="0"/>
              <a:t>Video from BBC about</a:t>
            </a:r>
            <a:r>
              <a:rPr lang="en-GB" sz="1200" baseline="0" dirty="0" smtClean="0"/>
              <a:t> the build up and the war itself</a:t>
            </a:r>
            <a:r>
              <a:rPr lang="en-GB" sz="1200" dirty="0" smtClean="0"/>
              <a:t>: https://www.youtube.com/watch?v=cjd_JGGxRTo&amp;index=15&amp;list=PLt5yLy8nhB7IbM8wR2x1eBFXhDUwk3nxb&amp;t=0s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85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 b="1" kern="1200" dirty="0">
                <a:solidFill>
                  <a:schemeClr val="tx1"/>
                </a:solidFill>
                <a:effectLst/>
              </a:rPr>
              <a:t>Camp David peace</a:t>
            </a:r>
            <a:endParaRPr lang="en-GB" sz="4000" b="1" kern="1200" dirty="0">
              <a:solidFill>
                <a:schemeClr val="tx1"/>
              </a:solidFill>
              <a:effectLst/>
            </a:endParaRPr>
          </a:p>
          <a:p>
            <a:r>
              <a:rPr lang="en-GB" sz="4000" kern="1200" dirty="0">
                <a:solidFill>
                  <a:schemeClr val="tx1"/>
                </a:solidFill>
                <a:effectLst/>
              </a:rPr>
              <a:t>Having fought four wars in thirty years, Egypt and Israel sign a peace deal which has held since</a:t>
            </a:r>
            <a:r>
              <a:rPr lang="en-GB" sz="4000" kern="1200" dirty="0" smtClean="0">
                <a:solidFill>
                  <a:schemeClr val="tx1"/>
                </a:solidFill>
                <a:effectLst/>
              </a:rPr>
              <a:t>.</a:t>
            </a:r>
          </a:p>
          <a:p>
            <a:endParaRPr lang="en-US" sz="1400" kern="1200" dirty="0" smtClean="0">
              <a:solidFill>
                <a:schemeClr val="tx1"/>
              </a:solidFill>
              <a:effectLst/>
            </a:endParaRPr>
          </a:p>
          <a:p>
            <a:r>
              <a:rPr lang="en-US" sz="1400" kern="1200" dirty="0" smtClean="0">
                <a:solidFill>
                  <a:schemeClr val="tx1"/>
                </a:solidFill>
                <a:effectLst/>
              </a:rPr>
              <a:t>USA</a:t>
            </a:r>
            <a:r>
              <a:rPr lang="en-US" sz="1400" kern="1200" baseline="0" dirty="0" smtClean="0">
                <a:solidFill>
                  <a:schemeClr val="tx1"/>
                </a:solidFill>
                <a:effectLst/>
              </a:rPr>
              <a:t> President Jimmy Carter between </a:t>
            </a:r>
            <a:r>
              <a:rPr lang="en-US" sz="1400" kern="1200" dirty="0" smtClean="0">
                <a:solidFill>
                  <a:schemeClr val="tx1"/>
                </a:solidFill>
                <a:effectLst/>
              </a:rPr>
              <a:t>Egypt’s Anwar Sadat with Israel’s Menachem</a:t>
            </a:r>
            <a:r>
              <a:rPr lang="en-US" sz="1400" kern="1200" baseline="0" dirty="0" smtClean="0">
                <a:solidFill>
                  <a:schemeClr val="tx1"/>
                </a:solidFill>
                <a:effectLst/>
              </a:rPr>
              <a:t> Begin shaking hands to make peace</a:t>
            </a:r>
            <a:r>
              <a:rPr lang="en-US" sz="2800" kern="1200" baseline="0" dirty="0" smtClean="0">
                <a:solidFill>
                  <a:schemeClr val="tx1"/>
                </a:solidFill>
                <a:effectLst/>
              </a:rPr>
              <a:t>.</a:t>
            </a: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0674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Romans</a:t>
            </a:r>
            <a:r>
              <a:rPr lang="en-GB" sz="4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take control of </a:t>
            </a:r>
            <a:r>
              <a:rPr lang="en-GB" sz="4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independent Kingdom of Judea.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The</a:t>
            </a:r>
            <a:r>
              <a:rPr lang="en-US" sz="2800" baseline="0" dirty="0" smtClean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 Romans destroy the Jerusalem Temple.</a:t>
            </a:r>
            <a:endParaRPr lang="en-GB" sz="66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err="1">
                <a:solidFill>
                  <a:schemeClr val="bg1">
                    <a:lumMod val="85000"/>
                  </a:schemeClr>
                </a:solidFill>
                <a:effectLst/>
              </a:rPr>
              <a:t>ChrisO</a:t>
            </a:r>
            <a:r>
              <a:rPr lang="en-GB" sz="1200" kern="1200" dirty="0">
                <a:solidFill>
                  <a:schemeClr val="bg1">
                    <a:lumMod val="85000"/>
                  </a:schemeClr>
                </a:solidFill>
                <a:effectLst/>
              </a:rPr>
              <a:t> [Public domain], from Wikimedia Commons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chemeClr val="bg1">
                    <a:lumMod val="85000"/>
                  </a:schemeClr>
                </a:solidFill>
              </a:rPr>
              <a:t>Video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: </a:t>
            </a:r>
            <a:r>
              <a:rPr lang="en-GB" sz="1200" b="0" i="0" kern="1200" dirty="0" smtClean="0">
                <a:solidFill>
                  <a:schemeClr val="bg1">
                    <a:lumMod val="85000"/>
                  </a:schemeClr>
                </a:solidFill>
                <a:effectLst/>
              </a:rPr>
              <a:t>The Ancient Romans and Jews (The Jewish War and Revolt)</a:t>
            </a:r>
          </a:p>
          <a:p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 https://www.youtube.com/watch?v=oVnzUzahqoY</a:t>
            </a:r>
            <a:endParaRPr lang="en-GB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45215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3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Israel invades Lebanon </a:t>
            </a:r>
          </a:p>
          <a:p>
            <a:r>
              <a:rPr lang="en-GB" sz="3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fight the Palestinian Liberation Organisation which was basing its attacks from there. Palestinian refugees were massacred by Israel’s Lebanese allies</a:t>
            </a:r>
            <a:r>
              <a:rPr lang="en-GB" sz="32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Lebanese army carrier</a:t>
            </a:r>
          </a:p>
          <a:p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James Case from Philadelphia, Mississippi, U.S.A. [CC BY 2.0 (https://creativecommons.org/licenses/by/2.0)], via Wikimedia Commons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3115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799" y="4400550"/>
            <a:ext cx="5782733" cy="360045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b="1" kern="1200" dirty="0">
                <a:solidFill>
                  <a:schemeClr val="tx1"/>
                </a:solidFill>
                <a:effectLst/>
              </a:rPr>
              <a:t>First Intifada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kern="1200" dirty="0">
                <a:solidFill>
                  <a:schemeClr val="tx1"/>
                </a:solidFill>
                <a:effectLst/>
              </a:rPr>
              <a:t>or “shaking off” uprising by Palestinians opposing Israeli occupation</a:t>
            </a:r>
          </a:p>
          <a:p>
            <a:r>
              <a:rPr lang="en-US" sz="1200" dirty="0" smtClean="0"/>
              <a:t>Video: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hlinkClick r:id="rId3" tooltip="Share link"/>
              </a:rPr>
              <a:t>https://youtu.be/So4GNOG5iHM</a:t>
            </a:r>
            <a:endParaRPr lang="en-GB" sz="1200" b="0" i="0" u="none" strike="noStrike" kern="1200" dirty="0" smtClean="0"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 smtClean="0">
                <a:solidFill>
                  <a:schemeClr val="tx1"/>
                </a:solidFill>
                <a:effectLst/>
              </a:rPr>
              <a:t>Palestinian women at the </a:t>
            </a:r>
            <a:r>
              <a:rPr lang="en-GB" sz="1200" b="0" i="0" kern="1200" dirty="0" err="1" smtClean="0">
                <a:solidFill>
                  <a:schemeClr val="tx1"/>
                </a:solidFill>
                <a:effectLst/>
              </a:rPr>
              <a:t>Jabaliya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</a:rPr>
              <a:t> refugee camp in the Gaza Strip confront Israeli soldiers over the mistreatment and arrest of Palestinian youths. (photo: </a:t>
            </a:r>
            <a:r>
              <a:rPr lang="en-GB" sz="1200" b="0" i="0" kern="1200" dirty="0" err="1" smtClean="0">
                <a:solidFill>
                  <a:schemeClr val="tx1"/>
                </a:solidFill>
                <a:effectLst/>
              </a:rPr>
              <a:t>flickr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</a:rPr>
              <a:t> / Robert </a:t>
            </a:r>
            <a:r>
              <a:rPr lang="en-GB" sz="1200" b="0" i="0" kern="1200" dirty="0" err="1" smtClean="0">
                <a:solidFill>
                  <a:schemeClr val="tx1"/>
                </a:solidFill>
                <a:effectLst/>
              </a:rPr>
              <a:t>Croma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</a:rPr>
              <a:t> CC BY-NC-SA 2.0)</a:t>
            </a:r>
            <a:endParaRPr lang="en-GB" sz="1200" dirty="0" smtClean="0"/>
          </a:p>
          <a:p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7580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3200" b="1" kern="1200" dirty="0">
                <a:solidFill>
                  <a:schemeClr val="tx1"/>
                </a:solidFill>
                <a:effectLst/>
              </a:rPr>
              <a:t>Palestine declares independence </a:t>
            </a:r>
            <a:r>
              <a:rPr lang="en-GB" sz="2400" kern="1200" dirty="0">
                <a:solidFill>
                  <a:schemeClr val="tx1"/>
                </a:solidFill>
                <a:effectLst/>
              </a:rPr>
              <a:t>and is recognised by 50 countries, but not Israel, the USA or </a:t>
            </a:r>
            <a:r>
              <a:rPr lang="en-GB" sz="2400" kern="1200" dirty="0" smtClean="0">
                <a:solidFill>
                  <a:schemeClr val="tx1"/>
                </a:solidFill>
                <a:effectLst/>
              </a:rPr>
              <a:t>Britain. The</a:t>
            </a:r>
            <a:r>
              <a:rPr lang="en-GB" sz="2400" kern="1200" baseline="0" dirty="0" smtClean="0">
                <a:solidFill>
                  <a:schemeClr val="tx1"/>
                </a:solidFill>
                <a:effectLst/>
              </a:rPr>
              <a:t> Palestinian Liberation Organisation led by Yasser Arafat accepts Israel’s right to exist. </a:t>
            </a:r>
            <a:endParaRPr lang="en-GB" sz="2400" kern="1200" dirty="0">
              <a:solidFill>
                <a:schemeClr val="tx1"/>
              </a:solidFill>
              <a:effectLst/>
            </a:endParaRPr>
          </a:p>
          <a:p>
            <a:r>
              <a:rPr lang="en-GB" sz="2400" kern="1200" dirty="0" smtClean="0">
                <a:solidFill>
                  <a:schemeClr val="tx1"/>
                </a:solidFill>
                <a:effectLst/>
              </a:rPr>
              <a:t>Meanwhile, </a:t>
            </a:r>
          </a:p>
          <a:p>
            <a:r>
              <a:rPr lang="en-GB" sz="3200" b="1" kern="1200" dirty="0" smtClean="0">
                <a:solidFill>
                  <a:schemeClr val="tx1"/>
                </a:solidFill>
                <a:effectLst/>
              </a:rPr>
              <a:t>Women </a:t>
            </a:r>
            <a:r>
              <a:rPr lang="en-GB" sz="3200" b="1" kern="1200" dirty="0">
                <a:solidFill>
                  <a:schemeClr val="tx1"/>
                </a:solidFill>
                <a:effectLst/>
              </a:rPr>
              <a:t>in Black founded </a:t>
            </a:r>
            <a:r>
              <a:rPr lang="en-GB" sz="3200" b="1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GB" sz="2400" kern="1200" dirty="0" smtClean="0">
                <a:solidFill>
                  <a:schemeClr val="tx1"/>
                </a:solidFill>
                <a:effectLst/>
              </a:rPr>
              <a:t>by </a:t>
            </a:r>
            <a:r>
              <a:rPr lang="en-GB" sz="2400" kern="1200" dirty="0">
                <a:solidFill>
                  <a:schemeClr val="tx1"/>
                </a:solidFill>
                <a:effectLst/>
              </a:rPr>
              <a:t>Israeli women in </a:t>
            </a:r>
            <a:r>
              <a:rPr lang="en-GB" sz="2400" kern="1200" dirty="0" smtClean="0">
                <a:solidFill>
                  <a:schemeClr val="tx1"/>
                </a:solidFill>
                <a:effectLst/>
              </a:rPr>
              <a:t>Jerusalem to call for a just peace and end to the occupation.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51638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kern="1200" dirty="0">
                <a:solidFill>
                  <a:schemeClr val="tx1"/>
                </a:solidFill>
                <a:effectLst/>
              </a:rPr>
              <a:t>Oslo Peace Accord </a:t>
            </a:r>
            <a:r>
              <a:rPr lang="en-GB" kern="1200" dirty="0">
                <a:solidFill>
                  <a:schemeClr val="tx1"/>
                </a:solidFill>
                <a:effectLst/>
              </a:rPr>
              <a:t>between Israel and the Palestine Liberation Organisation agrees </a:t>
            </a:r>
            <a:r>
              <a:rPr lang="en-GB" kern="1200" dirty="0" smtClean="0">
                <a:solidFill>
                  <a:schemeClr val="tx1"/>
                </a:solidFill>
                <a:effectLst/>
              </a:rPr>
              <a:t>a path </a:t>
            </a:r>
            <a:r>
              <a:rPr lang="en-GB" kern="1200" dirty="0">
                <a:solidFill>
                  <a:schemeClr val="tx1"/>
                </a:solidFill>
                <a:effectLst/>
              </a:rPr>
              <a:t>to </a:t>
            </a:r>
            <a:r>
              <a:rPr lang="en-GB" kern="1200" dirty="0" smtClean="0">
                <a:solidFill>
                  <a:schemeClr val="tx1"/>
                </a:solidFill>
                <a:effectLst/>
              </a:rPr>
              <a:t>peace.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</a:rPr>
              <a:t>Yitzak</a:t>
            </a:r>
            <a:r>
              <a:rPr lang="en-US" sz="1200" kern="1200" dirty="0" smtClean="0">
                <a:solidFill>
                  <a:schemeClr val="tx1"/>
                </a:solidFill>
                <a:effectLst/>
              </a:rPr>
              <a:t> Rabin and Yasser Arafat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</a:rPr>
              <a:t> shake hands at the White House with USA President Bill Clinton</a:t>
            </a:r>
          </a:p>
          <a:p>
            <a:r>
              <a:rPr lang="en-GB" sz="1200" dirty="0" smtClean="0"/>
              <a:t>Vince </a:t>
            </a:r>
            <a:r>
              <a:rPr lang="en-GB" sz="1200" dirty="0" err="1" smtClean="0"/>
              <a:t>Musi</a:t>
            </a:r>
            <a:r>
              <a:rPr lang="en-GB" sz="1200" dirty="0" smtClean="0"/>
              <a:t> / The White House [Public domain], via Wikimedia Commons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51759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211263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b="1" kern="1200" dirty="0">
                <a:solidFill>
                  <a:schemeClr val="tx1"/>
                </a:solidFill>
                <a:effectLst/>
              </a:rPr>
              <a:t>Israeli Prime Minister Yitzhak Rabin, signer of the Oslo peace deal, assassinated by Jewish </a:t>
            </a:r>
            <a:r>
              <a:rPr lang="en-GB" sz="4000" b="1" kern="1200" dirty="0" smtClean="0">
                <a:solidFill>
                  <a:schemeClr val="tx1"/>
                </a:solidFill>
                <a:effectLst/>
              </a:rPr>
              <a:t>extremist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</a:rPr>
              <a:t>Yaakov Saar [CC BY-SA 3.0 (https://creativecommons.org/licenses/by-sa/3.0)]</a:t>
            </a:r>
            <a:endParaRPr lang="en-GB" sz="1200" kern="1200" dirty="0">
              <a:solidFill>
                <a:schemeClr val="tx1"/>
              </a:solidFill>
              <a:effectLst/>
            </a:endParaRPr>
          </a:p>
          <a:p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2762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4000" b="1" kern="1200" dirty="0">
                <a:solidFill>
                  <a:schemeClr val="tx1"/>
                </a:solidFill>
                <a:effectLst/>
              </a:rPr>
              <a:t>Israel begins building a barrier </a:t>
            </a:r>
            <a:r>
              <a:rPr lang="en-GB" sz="4000" b="1" kern="1200" dirty="0" smtClean="0">
                <a:solidFill>
                  <a:schemeClr val="tx1"/>
                </a:solidFill>
                <a:effectLst/>
              </a:rPr>
              <a:t>in and around </a:t>
            </a:r>
            <a:r>
              <a:rPr lang="en-GB" sz="4000" b="1" kern="1200" dirty="0" err="1" smtClean="0">
                <a:solidFill>
                  <a:schemeClr val="tx1"/>
                </a:solidFill>
                <a:effectLst/>
              </a:rPr>
              <a:t>around</a:t>
            </a:r>
            <a:r>
              <a:rPr lang="en-GB" sz="4000" b="1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GB" sz="4000" b="1" kern="1200" dirty="0">
                <a:solidFill>
                  <a:schemeClr val="tx1"/>
                </a:solidFill>
                <a:effectLst/>
              </a:rPr>
              <a:t>West Bank, often called “the wall</a:t>
            </a:r>
            <a:r>
              <a:rPr lang="en-GB" sz="4000" b="1" kern="1200" dirty="0" smtClean="0">
                <a:solidFill>
                  <a:schemeClr val="tx1"/>
                </a:solidFill>
                <a:effectLst/>
              </a:rPr>
              <a:t>”</a:t>
            </a:r>
          </a:p>
          <a:p>
            <a:r>
              <a:rPr lang="en-US" sz="1400" b="0" kern="1200" dirty="0" smtClean="0">
                <a:solidFill>
                  <a:schemeClr val="tx1"/>
                </a:solidFill>
                <a:effectLst/>
              </a:rPr>
              <a:t>Photo- EAPPI</a:t>
            </a:r>
          </a:p>
          <a:p>
            <a:r>
              <a:rPr lang="en-US" sz="1400" b="0" kern="1200" dirty="0" smtClean="0">
                <a:solidFill>
                  <a:schemeClr val="tx1"/>
                </a:solidFill>
                <a:effectLst/>
              </a:rPr>
              <a:t>Video from Al-Jazeera: 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</a:rPr>
              <a:t>Israel's Wall: Security Or Apartheid? | Direct From With Dena </a:t>
            </a:r>
            <a:r>
              <a:rPr lang="en-GB" sz="1200" b="0" i="0" kern="1200" dirty="0" err="1" smtClean="0">
                <a:solidFill>
                  <a:schemeClr val="tx1"/>
                </a:solidFill>
                <a:effectLst/>
              </a:rPr>
              <a:t>Takruri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</a:rPr>
              <a:t> - AJ+</a:t>
            </a:r>
            <a:endParaRPr lang="en-US" sz="1200" b="0" kern="1200" dirty="0" smtClean="0">
              <a:solidFill>
                <a:schemeClr val="tx1"/>
              </a:solidFill>
              <a:effectLst/>
            </a:endParaRPr>
          </a:p>
          <a:p>
            <a:r>
              <a:rPr lang="en-GB" sz="1400" b="0" kern="1200" dirty="0" smtClean="0">
                <a:solidFill>
                  <a:schemeClr val="tx1"/>
                </a:solidFill>
                <a:effectLst/>
              </a:rPr>
              <a:t>https://www.youtube.com/watch?v=PecEVGStsNw</a:t>
            </a:r>
            <a:endParaRPr lang="en-GB" sz="1400" b="0" kern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39404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4000" b="1" kern="1200" dirty="0">
                <a:solidFill>
                  <a:schemeClr val="tx1"/>
                </a:solidFill>
                <a:effectLst/>
              </a:rPr>
              <a:t>Second Intifada </a:t>
            </a:r>
            <a:r>
              <a:rPr lang="en-GB" sz="4000" kern="1200" dirty="0">
                <a:solidFill>
                  <a:schemeClr val="tx1"/>
                </a:solidFill>
                <a:effectLst/>
              </a:rPr>
              <a:t>or “shaking off” uprising by Palestinians opposing Israeli </a:t>
            </a:r>
            <a:r>
              <a:rPr lang="en-GB" sz="4000" kern="1200" dirty="0" smtClean="0">
                <a:solidFill>
                  <a:schemeClr val="tx1"/>
                </a:solidFill>
                <a:effectLst/>
              </a:rPr>
              <a:t>occupation</a:t>
            </a:r>
          </a:p>
          <a:p>
            <a:r>
              <a:rPr lang="en-US" sz="1800" kern="1200" dirty="0" smtClean="0">
                <a:solidFill>
                  <a:schemeClr val="tx1"/>
                </a:solidFill>
                <a:effectLst/>
              </a:rPr>
              <a:t>Detaile</a:t>
            </a:r>
            <a:r>
              <a:rPr lang="en-US" sz="1800" kern="1200" baseline="0" dirty="0" smtClean="0">
                <a:solidFill>
                  <a:schemeClr val="tx1"/>
                </a:solidFill>
                <a:effectLst/>
              </a:rPr>
              <a:t>d Second Intifada timeline from BBC: </a:t>
            </a:r>
            <a:r>
              <a:rPr lang="en-GB" sz="1200" u="sng" dirty="0">
                <a:hlinkClick r:id="rId3"/>
              </a:rPr>
              <a:t>http://news.bbc.co.uk/1/hi/world/middle_east/3677206.stm</a:t>
            </a:r>
            <a:r>
              <a:rPr lang="en-GB" sz="1200" dirty="0"/>
              <a:t> </a:t>
            </a:r>
            <a:endParaRPr lang="en-GB" sz="1200" dirty="0" smtClean="0"/>
          </a:p>
          <a:p>
            <a:r>
              <a:rPr lang="en-US" sz="1200" dirty="0" smtClean="0"/>
              <a:t>Video: 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second Palestinian intifada in brief</a:t>
            </a:r>
          </a:p>
          <a:p>
            <a:r>
              <a:rPr lang="en-GB" sz="800" dirty="0" smtClean="0"/>
              <a:t>https://www.youtube.com/watch?v=WtfXjRI2AwU </a:t>
            </a:r>
            <a:endParaRPr lang="en-GB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1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3400" b="1" kern="1200" dirty="0">
                <a:solidFill>
                  <a:schemeClr val="tx1"/>
                </a:solidFill>
                <a:effectLst/>
              </a:rPr>
              <a:t>“Passover bombing” </a:t>
            </a:r>
            <a:r>
              <a:rPr lang="en-GB" sz="3400" kern="1200" dirty="0">
                <a:solidFill>
                  <a:schemeClr val="tx1"/>
                </a:solidFill>
                <a:effectLst/>
              </a:rPr>
              <a:t>during the second Intifada kills 30 </a:t>
            </a:r>
            <a:r>
              <a:rPr lang="en-GB" sz="3400" kern="1200" dirty="0" smtClean="0">
                <a:solidFill>
                  <a:schemeClr val="tx1"/>
                </a:solidFill>
                <a:effectLst/>
              </a:rPr>
              <a:t>Israelis</a:t>
            </a:r>
          </a:p>
          <a:p>
            <a:endParaRPr lang="en-GB" sz="1200" kern="1200" dirty="0" smtClean="0">
              <a:solidFill>
                <a:schemeClr val="tx1"/>
              </a:solidFill>
              <a:effectLst/>
            </a:endParaRPr>
          </a:p>
          <a:p>
            <a:endParaRPr lang="en-GB" sz="1200" kern="1200" dirty="0" smtClean="0">
              <a:solidFill>
                <a:schemeClr val="tx1"/>
              </a:solidFill>
              <a:effectLst/>
            </a:endParaRPr>
          </a:p>
          <a:p>
            <a:endParaRPr lang="en-GB" sz="1200" dirty="0"/>
          </a:p>
          <a:p>
            <a:endParaRPr lang="en-GB" sz="1200" kern="1200" dirty="0" smtClean="0">
              <a:solidFill>
                <a:schemeClr val="tx1"/>
              </a:solidFill>
              <a:effectLst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</a:rPr>
              <a:t>Park Hotel Avi1111 dr.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</a:rPr>
              <a:t>avishai</a:t>
            </a:r>
            <a:r>
              <a:rPr lang="en-GB" sz="12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</a:rPr>
              <a:t>teicher</a:t>
            </a:r>
            <a:r>
              <a:rPr lang="en-GB" sz="1200" kern="1200" dirty="0" smtClean="0">
                <a:solidFill>
                  <a:schemeClr val="tx1"/>
                </a:solidFill>
                <a:effectLst/>
              </a:rPr>
              <a:t> [Attribution, GFDL (http://www.gnu.org/copyleft/fdl.html) or CC BY 3.0 (https://creativecommons.org/licenses/by/3.0)], from Wikimedia Commons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</a:rPr>
              <a:t>Video: </a:t>
            </a:r>
            <a:r>
              <a:rPr lang="en-GB" sz="1200" b="0" kern="1200" dirty="0" smtClean="0">
                <a:solidFill>
                  <a:schemeClr val="tx1"/>
                </a:solidFill>
                <a:effectLst/>
              </a:rPr>
              <a:t>16th Anniversary of the Passover Massacre in Netanya, Israel</a:t>
            </a:r>
            <a:endParaRPr lang="en-US" sz="1200" kern="1200" dirty="0" smtClean="0">
              <a:solidFill>
                <a:schemeClr val="tx1"/>
              </a:solidFill>
              <a:effectLst/>
            </a:endParaRPr>
          </a:p>
          <a:p>
            <a:r>
              <a:rPr lang="en-GB" sz="1200" dirty="0" smtClean="0"/>
              <a:t>https://www.youtube.com/watch?v=GB3z1yTco7o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6693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b="1" kern="1200" dirty="0">
                <a:solidFill>
                  <a:schemeClr val="tx1"/>
                </a:solidFill>
                <a:effectLst/>
              </a:rPr>
              <a:t>Palestinian family of five killed in a house demolition.</a:t>
            </a:r>
            <a:endParaRPr lang="en-GB" sz="4800" kern="1200" dirty="0">
              <a:solidFill>
                <a:schemeClr val="tx1"/>
              </a:solidFill>
              <a:effectLst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03227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kern="1200" dirty="0">
                <a:solidFill>
                  <a:schemeClr val="tx1"/>
                </a:solidFill>
                <a:effectLst/>
              </a:rPr>
              <a:t>Ecumenical Accompaniment Programme started </a:t>
            </a:r>
            <a:r>
              <a:rPr lang="en-GB" kern="1200" dirty="0">
                <a:solidFill>
                  <a:schemeClr val="tx1"/>
                </a:solidFill>
                <a:effectLst/>
              </a:rPr>
              <a:t>by the World Council of Churches to provide human rights observers in the West Bank.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2691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40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Jewish </a:t>
            </a:r>
            <a:r>
              <a:rPr lang="en-GB" sz="40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diaspora</a:t>
            </a:r>
            <a:r>
              <a:rPr lang="en-GB" sz="40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under Roman Emperor Hadrian </a:t>
            </a:r>
            <a:r>
              <a:rPr lang="en-GB" sz="4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</a:t>
            </a:r>
            <a:r>
              <a:rPr lang="en-GB" sz="4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Jews spread out across the world as refugees and </a:t>
            </a:r>
            <a:r>
              <a:rPr lang="en-GB" sz="4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migrants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aseline="0" dirty="0" smtClean="0"/>
              <a:t>Jews enslaved by Romans and taken away by depicted on column of Titus | derivative work: </a:t>
            </a:r>
            <a:r>
              <a:rPr lang="en-US" sz="1100" baseline="0" dirty="0" err="1" smtClean="0"/>
              <a:t>Steerpike</a:t>
            </a:r>
            <a:r>
              <a:rPr lang="en-US" sz="1100" baseline="0" dirty="0" smtClean="0"/>
              <a:t> (talk)Arc_de_Triumph_copy.jpg: user: </a:t>
            </a:r>
            <a:r>
              <a:rPr lang="he-IL" sz="1100" baseline="0" dirty="0" smtClean="0"/>
              <a:t>בית השלום [</a:t>
            </a:r>
            <a:r>
              <a:rPr lang="en-US" sz="1100" baseline="0" dirty="0" smtClean="0"/>
              <a:t>CC BY 3.0 (https://creativecommons.org/licenses/by/3.0)], via Wikimedia Commons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aseline="0" dirty="0" smtClean="0"/>
              <a:t>French Jews expelled in 1182 | </a:t>
            </a:r>
            <a:r>
              <a:rPr lang="en-GB" sz="1100" baseline="0" dirty="0" smtClean="0"/>
              <a:t> [Public domain or Public domain], via Wikimedia Commons</a:t>
            </a:r>
            <a:endParaRPr lang="en-US" sz="1100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aseline="0" dirty="0" smtClean="0"/>
              <a:t>European Jews arriving in New York in 1887 |  </a:t>
            </a:r>
            <a:r>
              <a:rPr lang="en-GB" sz="1100" baseline="0" dirty="0" smtClean="0"/>
              <a:t>Frank Leslie's illustrated newspaper, pp. 324-325. [Public domain], via Wikimedia Commons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baseline="0" dirty="0" smtClean="0"/>
              <a:t>The Torah also tells of the Jews exiled in Egypt and Babylon</a:t>
            </a: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8063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4000" b="1" kern="1200" dirty="0">
                <a:solidFill>
                  <a:schemeClr val="tx1"/>
                </a:solidFill>
                <a:effectLst/>
              </a:rPr>
              <a:t>Hamas, a group which uses violence against Israelis, elected in Gaza.</a:t>
            </a:r>
          </a:p>
          <a:p>
            <a:r>
              <a:rPr lang="en-US" b="0" kern="1200" dirty="0">
                <a:solidFill>
                  <a:schemeClr val="tx1"/>
                </a:solidFill>
                <a:effectLst/>
              </a:rPr>
              <a:t>Israel fights</a:t>
            </a:r>
            <a:r>
              <a:rPr lang="en-US" b="0" kern="1200" baseline="0" dirty="0">
                <a:solidFill>
                  <a:schemeClr val="tx1"/>
                </a:solidFill>
                <a:effectLst/>
              </a:rPr>
              <a:t> wars against Hamas in Gaza and </a:t>
            </a:r>
            <a:r>
              <a:rPr lang="en-US" b="0" kern="1200" baseline="0" dirty="0" err="1">
                <a:solidFill>
                  <a:schemeClr val="tx1"/>
                </a:solidFill>
                <a:effectLst/>
              </a:rPr>
              <a:t>Hezbullah</a:t>
            </a:r>
            <a:r>
              <a:rPr lang="en-US" b="0" kern="1200" baseline="0" dirty="0">
                <a:solidFill>
                  <a:schemeClr val="tx1"/>
                </a:solidFill>
                <a:effectLst/>
              </a:rPr>
              <a:t> in </a:t>
            </a:r>
            <a:r>
              <a:rPr lang="en-US" b="0" kern="1200" baseline="0" dirty="0" smtClean="0">
                <a:solidFill>
                  <a:schemeClr val="tx1"/>
                </a:solidFill>
                <a:effectLst/>
              </a:rPr>
              <a:t>Lebanon.</a:t>
            </a:r>
          </a:p>
          <a:p>
            <a:r>
              <a:rPr lang="en-US" sz="1200" b="0" dirty="0" smtClean="0"/>
              <a:t>This picture of an Hamas rally is actually from Ramallah, not Gaza.</a:t>
            </a:r>
          </a:p>
          <a:p>
            <a:r>
              <a:rPr lang="en-GB" sz="1200" b="0" dirty="0" err="1" smtClean="0"/>
              <a:t>Hoheit</a:t>
            </a:r>
            <a:r>
              <a:rPr lang="en-GB" sz="1200" b="0" dirty="0" smtClean="0"/>
              <a:t> (Â¿!) [CC BY-SA 2.0 de (https://creativecommons.org/licenses/by-sa/2.0/de/deed.en)], via Wikimedia Commons</a:t>
            </a:r>
            <a:endParaRPr lang="en-GB" sz="12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9517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4000" b="1" kern="1200" dirty="0">
                <a:solidFill>
                  <a:schemeClr val="tx1"/>
                </a:solidFill>
                <a:effectLst/>
              </a:rPr>
              <a:t>Israel continually blockades the Gaza Strip </a:t>
            </a:r>
            <a:r>
              <a:rPr lang="en-GB" sz="4000" kern="1200" dirty="0">
                <a:solidFill>
                  <a:schemeClr val="tx1"/>
                </a:solidFill>
                <a:effectLst/>
              </a:rPr>
              <a:t>and conducts </a:t>
            </a:r>
            <a:r>
              <a:rPr lang="en-GB" sz="4000" kern="1200" dirty="0" smtClean="0">
                <a:solidFill>
                  <a:schemeClr val="tx1"/>
                </a:solidFill>
                <a:effectLst/>
              </a:rPr>
              <a:t>several bombing campaigns</a:t>
            </a:r>
          </a:p>
          <a:p>
            <a:r>
              <a:rPr lang="en-GB" sz="1000" dirty="0" smtClean="0"/>
              <a:t>IDF Spokesperson Unit [CC BY 2.0 (https://creativecommons.org/licenses/by/2.0)], via Wikimedia Commons</a:t>
            </a:r>
            <a:endParaRPr lang="en-GB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9436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b="1" kern="1200" dirty="0" smtClean="0">
                <a:solidFill>
                  <a:schemeClr val="tx1"/>
                </a:solidFill>
                <a:effectLst/>
              </a:rPr>
              <a:t>Sweden </a:t>
            </a:r>
            <a:r>
              <a:rPr lang="en-GB" sz="4000" b="1" kern="1200" dirty="0">
                <a:solidFill>
                  <a:schemeClr val="tx1"/>
                </a:solidFill>
                <a:effectLst/>
              </a:rPr>
              <a:t>becomes one of 136 countries to recognise Palestine as a nation </a:t>
            </a:r>
            <a:r>
              <a:rPr lang="en-GB" sz="4000" b="1" kern="1200" dirty="0" smtClean="0">
                <a:solidFill>
                  <a:schemeClr val="tx1"/>
                </a:solidFill>
                <a:effectLst/>
              </a:rPr>
              <a:t>state. </a:t>
            </a:r>
            <a:r>
              <a:rPr lang="en-US" sz="4000" b="1" kern="1200" dirty="0" smtClean="0">
                <a:solidFill>
                  <a:schemeClr val="tx1"/>
                </a:solidFill>
                <a:effectLst/>
              </a:rPr>
              <a:t>The UK still does not </a:t>
            </a:r>
            <a:r>
              <a:rPr lang="en-US" sz="4000" b="1" kern="1200" dirty="0" err="1" smtClean="0">
                <a:solidFill>
                  <a:schemeClr val="tx1"/>
                </a:solidFill>
                <a:effectLst/>
              </a:rPr>
              <a:t>recognise</a:t>
            </a:r>
            <a:r>
              <a:rPr lang="en-US" sz="4000" b="1" kern="1200" baseline="0" dirty="0" smtClean="0">
                <a:solidFill>
                  <a:schemeClr val="tx1"/>
                </a:solidFill>
                <a:effectLst/>
              </a:rPr>
              <a:t> Palestine.</a:t>
            </a:r>
            <a:endParaRPr lang="en-GB" sz="8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4921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3200" kern="1200" dirty="0">
                <a:solidFill>
                  <a:schemeClr val="tx1"/>
                </a:solidFill>
                <a:effectLst/>
              </a:rPr>
              <a:t>President Donald Trump changes USA policy, </a:t>
            </a:r>
            <a:r>
              <a:rPr lang="en-GB" sz="3200" b="1" kern="1200" dirty="0">
                <a:solidFill>
                  <a:schemeClr val="tx1"/>
                </a:solidFill>
                <a:effectLst/>
              </a:rPr>
              <a:t>recognising Jerusalem </a:t>
            </a:r>
            <a:r>
              <a:rPr lang="en-GB" sz="3200" kern="1200" dirty="0">
                <a:solidFill>
                  <a:schemeClr val="tx1"/>
                </a:solidFill>
                <a:effectLst/>
              </a:rPr>
              <a:t>as Israel’s capital. </a:t>
            </a:r>
          </a:p>
          <a:p>
            <a:r>
              <a:rPr lang="en-GB" sz="3200" kern="1200" dirty="0">
                <a:solidFill>
                  <a:schemeClr val="tx1"/>
                </a:solidFill>
                <a:effectLst/>
              </a:rPr>
              <a:t>Palestinians who see East Jerusalem as their capital are enraged.</a:t>
            </a:r>
            <a:endParaRPr lang="en-GB" sz="7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6445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3200" b="1" kern="1200" dirty="0">
                <a:solidFill>
                  <a:schemeClr val="tx1"/>
                </a:solidFill>
                <a:effectLst/>
              </a:rPr>
              <a:t>The Great March of Return</a:t>
            </a:r>
          </a:p>
          <a:p>
            <a:r>
              <a:rPr lang="en-US" sz="3200" kern="1200" dirty="0">
                <a:solidFill>
                  <a:schemeClr val="tx1"/>
                </a:solidFill>
                <a:effectLst/>
              </a:rPr>
              <a:t>sees</a:t>
            </a:r>
            <a:r>
              <a:rPr lang="en-US" sz="3200" kern="1200" baseline="0" dirty="0">
                <a:solidFill>
                  <a:schemeClr val="tx1"/>
                </a:solidFill>
                <a:effectLst/>
              </a:rPr>
              <a:t> 6 weeks of largely nonviolent protest by Palestinians in Gaza, protesting the blockade of Palestinian territory and calling for refugees right to return. 150 Palestinians are killed by Israeli forces</a:t>
            </a:r>
            <a:r>
              <a:rPr lang="en-US" sz="3200" kern="1200" baseline="0" dirty="0" smtClean="0">
                <a:solidFill>
                  <a:schemeClr val="tx1"/>
                </a:solidFill>
                <a:effectLst/>
              </a:rPr>
              <a:t>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</a:rPr>
              <a:t>Image from Active Stills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4545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kern="1200" dirty="0">
                <a:solidFill>
                  <a:schemeClr val="tx1"/>
                </a:solidFill>
                <a:effectLst/>
              </a:rPr>
              <a:t>First Crusaders, </a:t>
            </a:r>
            <a:r>
              <a:rPr lang="en-GB" kern="1200" dirty="0">
                <a:solidFill>
                  <a:schemeClr val="tx1"/>
                </a:solidFill>
                <a:effectLst/>
              </a:rPr>
              <a:t>Christian</a:t>
            </a:r>
            <a:r>
              <a:rPr lang="en-GB" kern="1200" baseline="0" dirty="0">
                <a:solidFill>
                  <a:schemeClr val="tx1"/>
                </a:solidFill>
                <a:effectLst/>
              </a:rPr>
              <a:t>s from Europe,</a:t>
            </a:r>
            <a:r>
              <a:rPr lang="en-GB" kern="1200" dirty="0">
                <a:solidFill>
                  <a:schemeClr val="tx1"/>
                </a:solidFill>
                <a:effectLst/>
              </a:rPr>
              <a:t> take Jerusalem and massacre the mostly Muslim inhabitants</a:t>
            </a:r>
          </a:p>
          <a:p>
            <a:endParaRPr lang="en-GB" kern="1200" dirty="0">
              <a:solidFill>
                <a:schemeClr val="tx1"/>
              </a:solidFill>
              <a:effectLst/>
            </a:endParaRPr>
          </a:p>
          <a:p>
            <a:endParaRPr lang="en-GB" sz="1200" kern="1200" dirty="0" smtClean="0">
              <a:solidFill>
                <a:schemeClr val="tx1"/>
              </a:solidFill>
              <a:effectLst/>
            </a:endParaRPr>
          </a:p>
          <a:p>
            <a:endParaRPr lang="en-GB" sz="1200" dirty="0"/>
          </a:p>
          <a:p>
            <a:endParaRPr lang="en-GB" sz="1200" dirty="0"/>
          </a:p>
          <a:p>
            <a:r>
              <a:rPr lang="en-GB" sz="1200" kern="1200" dirty="0" err="1" smtClean="0">
                <a:solidFill>
                  <a:schemeClr val="tx1"/>
                </a:solidFill>
                <a:effectLst/>
              </a:rPr>
              <a:t>Émile</a:t>
            </a:r>
            <a:r>
              <a:rPr lang="en-GB" sz="12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</a:rPr>
              <a:t>Signol</a:t>
            </a:r>
            <a:r>
              <a:rPr lang="en-GB" sz="1200" kern="1200" dirty="0">
                <a:solidFill>
                  <a:schemeClr val="tx1"/>
                </a:solidFill>
                <a:effectLst/>
              </a:rPr>
              <a:t> [Public domain] via </a:t>
            </a:r>
            <a:r>
              <a:rPr lang="en-GB" sz="1200" kern="1200" dirty="0" smtClean="0">
                <a:solidFill>
                  <a:schemeClr val="tx1"/>
                </a:solidFill>
                <a:effectLst/>
              </a:rPr>
              <a:t>Wikimedia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</a:rPr>
              <a:t>Video: 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</a:rPr>
              <a:t>Europe: The First Crusade - On to Jerusalem - Extra History - #6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</a:rPr>
              <a:t>https://youtu.be/oyYGLoo3bj0?t=449</a:t>
            </a:r>
            <a:endParaRPr lang="en-GB" sz="1200" kern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784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kern="1200" dirty="0" smtClean="0">
                <a:solidFill>
                  <a:schemeClr val="tx1"/>
                </a:solidFill>
                <a:effectLst/>
              </a:rPr>
              <a:t>Saladin leads</a:t>
            </a:r>
            <a:r>
              <a:rPr lang="en-GB" b="1" kern="1200" baseline="0" dirty="0" smtClean="0">
                <a:solidFill>
                  <a:schemeClr val="tx1"/>
                </a:solidFill>
                <a:effectLst/>
              </a:rPr>
              <a:t> Muslims to defeat the Crusaders and capture Jerusalem.</a:t>
            </a:r>
          </a:p>
          <a:p>
            <a:r>
              <a:rPr lang="en-US" sz="2800" b="0" kern="1200" baseline="0" dirty="0" smtClean="0">
                <a:solidFill>
                  <a:schemeClr val="tx1"/>
                </a:solidFill>
                <a:effectLst/>
              </a:rPr>
              <a:t>There were more Christian crusades but they never retook Jerusalem. Saladin allowed Christians to stay and invited Jews to return to the city.</a:t>
            </a:r>
          </a:p>
          <a:p>
            <a:endParaRPr lang="en-GB" b="0" kern="1200" dirty="0">
              <a:solidFill>
                <a:schemeClr val="tx1"/>
              </a:solidFill>
              <a:effectLst/>
            </a:endParaRPr>
          </a:p>
          <a:p>
            <a:endParaRPr lang="en-GB" sz="1200" kern="1200" dirty="0" smtClean="0">
              <a:solidFill>
                <a:schemeClr val="tx1"/>
              </a:solidFill>
              <a:effectLst/>
            </a:endParaRPr>
          </a:p>
          <a:p>
            <a:endParaRPr lang="en-GB" sz="1200" dirty="0"/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</a:rPr>
              <a:t>Statue of Saladin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</a:rPr>
              <a:t> in Jerusalem.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</a:rPr>
              <a:t>User:Djampa</a:t>
            </a:r>
            <a:r>
              <a:rPr lang="en-GB" sz="1200" kern="1200" dirty="0" smtClean="0">
                <a:solidFill>
                  <a:schemeClr val="tx1"/>
                </a:solidFill>
                <a:effectLst/>
              </a:rPr>
              <a:t> CC BY-SA 4.0 (https://creativecommons.org/licenses/by-sa/4.0)], from Wikimedia Commons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 smtClean="0">
                <a:solidFill>
                  <a:schemeClr val="tx1"/>
                </a:solidFill>
                <a:effectLst/>
              </a:rPr>
              <a:t>Video:</a:t>
            </a:r>
            <a:r>
              <a:rPr lang="en-GB" sz="1200" b="0" i="0" kern="1200" baseline="0" dirty="0" smtClean="0">
                <a:solidFill>
                  <a:schemeClr val="tx1"/>
                </a:solidFill>
                <a:effectLst/>
              </a:rPr>
              <a:t> “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</a:rPr>
              <a:t>best scene of the kingdom of heaven”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</a:rPr>
              <a:t>This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</a:rPr>
              <a:t> is a fictionalization, but Saladin did spare the people of Jerusalem when the city surrendered, and Christian and Jews were able to live and worship there.</a:t>
            </a:r>
            <a:endParaRPr lang="en-GB" sz="1200" b="0" i="0" kern="1200" dirty="0" smtClean="0">
              <a:solidFill>
                <a:schemeClr val="tx1"/>
              </a:solidFill>
              <a:effectLst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</a:rPr>
              <a:t>https://www.youtube.com/watch?v=ThBOw3ja6hU</a:t>
            </a:r>
            <a:endParaRPr lang="en-GB" sz="1200" kern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334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4000" kern="1200" dirty="0">
                <a:solidFill>
                  <a:schemeClr val="tx1"/>
                </a:solidFill>
                <a:effectLst/>
              </a:rPr>
              <a:t>The </a:t>
            </a:r>
            <a:r>
              <a:rPr lang="en-GB" sz="4000" b="1" kern="1200" dirty="0">
                <a:solidFill>
                  <a:schemeClr val="tx1"/>
                </a:solidFill>
                <a:effectLst/>
              </a:rPr>
              <a:t>Ottoman Empire, </a:t>
            </a:r>
            <a:r>
              <a:rPr lang="en-GB" sz="4000" dirty="0"/>
              <a:t>based in what is now Turkey, </a:t>
            </a:r>
            <a:r>
              <a:rPr lang="en-GB" sz="4000" kern="1200" dirty="0">
                <a:solidFill>
                  <a:schemeClr val="tx1"/>
                </a:solidFill>
                <a:effectLst/>
              </a:rPr>
              <a:t>rules Palestine</a:t>
            </a:r>
          </a:p>
          <a:p>
            <a:endParaRPr lang="en-GB" sz="4000" kern="1200" dirty="0">
              <a:solidFill>
                <a:schemeClr val="tx1"/>
              </a:solidFill>
              <a:effectLst/>
            </a:endParaRPr>
          </a:p>
          <a:p>
            <a:endParaRPr lang="en-GB" sz="1200" kern="1200" dirty="0" smtClean="0">
              <a:solidFill>
                <a:schemeClr val="tx1"/>
              </a:solidFill>
              <a:effectLst/>
            </a:endParaRPr>
          </a:p>
          <a:p>
            <a:r>
              <a:rPr lang="en-GB" sz="1200" kern="1200" dirty="0" err="1" smtClean="0">
                <a:solidFill>
                  <a:schemeClr val="tx1"/>
                </a:solidFill>
                <a:effectLst/>
              </a:rPr>
              <a:t>Zapotocny</a:t>
            </a:r>
            <a:r>
              <a:rPr lang="en-GB" sz="12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GB" sz="1200" kern="1200" dirty="0">
                <a:solidFill>
                  <a:schemeClr val="tx1"/>
                </a:solidFill>
                <a:effectLst/>
              </a:rPr>
              <a:t>[CC BY-SA 4.0 (https://creativecommons.org/licenses/by-sa/4.0)], from Wikimedia Commons</a:t>
            </a:r>
          </a:p>
          <a:p>
            <a:endParaRPr lang="en-GB" sz="4000" kern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135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="1" kern="1200" dirty="0">
                <a:solidFill>
                  <a:schemeClr val="tx1"/>
                </a:solidFill>
                <a:effectLst/>
              </a:rPr>
              <a:t>“Balfour Declaration”</a:t>
            </a:r>
            <a:endParaRPr lang="en-GB" sz="3200" b="1" kern="1200" dirty="0">
              <a:solidFill>
                <a:schemeClr val="tx1"/>
              </a:solidFill>
              <a:effectLst/>
            </a:endParaRPr>
          </a:p>
          <a:p>
            <a:r>
              <a:rPr lang="en-GB" sz="3200" kern="1200" dirty="0">
                <a:solidFill>
                  <a:schemeClr val="tx1"/>
                </a:solidFill>
                <a:effectLst/>
              </a:rPr>
              <a:t>Britain’s Lord Balfour promises a Jewish homeland in Palestine. Meanwhile Arabs fight alongside the British to free themselves from Ottoman rule.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7865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schemeClr val="tx1"/>
                </a:solidFill>
                <a:effectLst/>
              </a:rPr>
              <a:t>British Mandate</a:t>
            </a:r>
            <a:endParaRPr lang="en-GB" sz="3200" b="1" kern="1200" dirty="0"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kern="1200" dirty="0">
                <a:solidFill>
                  <a:schemeClr val="tx1"/>
                </a:solidFill>
                <a:effectLst/>
              </a:rPr>
              <a:t>Having defeated the Ottoman Empire with Arab help in WWI, Britain controls Palestine under a League of Nations mandate. Jewish migration grows in this time. </a:t>
            </a:r>
          </a:p>
          <a:p>
            <a:endParaRPr lang="en-GB" sz="1200" b="0" i="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en-GB" sz="1200" dirty="0"/>
          </a:p>
          <a:p>
            <a:endParaRPr lang="en-GB" sz="1200" b="0" i="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en-GB" sz="1200" dirty="0"/>
          </a:p>
          <a:p>
            <a:endParaRPr lang="en-GB" sz="1200" b="0" i="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en-GB" sz="1200" dirty="0"/>
          </a:p>
          <a:p>
            <a:endParaRPr lang="en-GB" sz="1200" b="0" i="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en-GB" sz="1200" dirty="0"/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arrival of Sir Herbert Samuel. From left to right: 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 tooltip="T. E. Lawrence"/>
              </a:rPr>
              <a:t>T. E. Lawrence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 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 tooltip="Abdullah I of Jordan"/>
              </a:rPr>
              <a:t>Emir Abdullah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Air Marshal 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5" tooltip="Geoffrey Salmond"/>
              </a:rPr>
              <a:t>Sir Geoffrey Salmond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 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6" tooltip="Herbert Samuel, 1st Viscount Samuel"/>
              </a:rPr>
              <a:t>Sir Herbert Samuel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 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7" tooltip="Wyndham Deedes"/>
              </a:rPr>
              <a:t>Sir Wyndham </a:t>
            </a:r>
            <a:r>
              <a:rPr lang="en-GB" sz="1200" b="0" i="0" u="none" strike="noStrike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7" tooltip="Wyndham Deedes"/>
              </a:rPr>
              <a:t>Deedes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and others.</a:t>
            </a:r>
          </a:p>
          <a:p>
            <a:r>
              <a:rPr lang="en-GB" sz="1000" dirty="0" smtClean="0"/>
              <a:t>American Colony (Jerusalem). Photo Dept., photographer. [Public domain], via Wikimedia Commons</a:t>
            </a:r>
            <a:endParaRPr lang="en-GB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28547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54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Arab General Strike </a:t>
            </a:r>
            <a:r>
              <a:rPr lang="en-GB" sz="5400" kern="1200" dirty="0">
                <a:solidFill>
                  <a:schemeClr val="tx1"/>
                </a:solidFill>
                <a:effectLst/>
              </a:rPr>
              <a:t>in opposition to British rule</a:t>
            </a:r>
          </a:p>
          <a:p>
            <a:r>
              <a:rPr lang="en-GB" sz="1200" dirty="0" smtClean="0"/>
              <a:t>Matson Collection [Public domain or Public domain], via Wikimedia Commons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Palestine Arabs at </a:t>
            </a:r>
            <a:r>
              <a:rPr lang="en-GB" sz="1200" b="0" i="0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Abou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Ghosh taking the oath of allegiance to the Arab cause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266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747681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013412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026139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003130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582211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103339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712461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422527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7737262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74562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481149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B45AD-F6CB-4694-A440-E428DD830F07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6" y="100744"/>
            <a:ext cx="2429325" cy="17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88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inghistory.org/resource-library/video/step-step-phases-holocaust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eTMRMX7Pw5U" TargetMode="Externa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rchive.org/details/gov.archives.arc.646996.r2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cjd_JGGxRTo&amp;index=15&amp;list=PLt5yLy8nhB7IbM8wR2x1eBFXhDUwk3nxb&amp;t=0s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VNGoBQXiZ2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oVnzUzahqoY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uWo8U5J0XeY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So4GNOG5iHM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outu.be/SQrbPhrPJ7I" TargetMode="Externa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JhMF30VLZCA?t=301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PecEVGStsNw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GB3z1yTco7o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July_25" TargetMode="External"/><Relationship Id="rId3" Type="http://schemas.openxmlformats.org/officeDocument/2006/relationships/image" Target="../media/image42.jpeg"/><Relationship Id="rId7" Type="http://schemas.openxmlformats.org/officeDocument/2006/relationships/hyperlink" Target="https://commons.wikimedia.org/wiki/Mosque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Sidon" TargetMode="Externa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1dGmSH7KAXw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1dGmSH7KAXw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ThBOw3ja6hU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914" y="766590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en-US" sz="8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Timeline: Palestine and Israel</a:t>
            </a:r>
            <a:endParaRPr lang="en-GB" sz="8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37715" y="2560319"/>
            <a:ext cx="4332514" cy="4297681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4914" y="3342908"/>
            <a:ext cx="8164286" cy="2732501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marL="265113" algn="l"/>
            <a:r>
              <a:rPr lang="en-US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print the timeline segments: </a:t>
            </a:r>
          </a:p>
          <a:p>
            <a:pPr marL="265113" algn="l"/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File 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rint </a:t>
            </a:r>
          </a:p>
          <a:p>
            <a:pPr marL="265113" algn="l"/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“full page slides” to “notes pages”</a:t>
            </a:r>
          </a:p>
          <a:p>
            <a:pPr marL="265113" algn="l"/>
            <a:endParaRPr lang="en-US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5113" algn="l"/>
            <a:r>
              <a:rPr lang="en-US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view events in order with dates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265113" algn="l"/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through the slide show as usual (press F5)</a:t>
            </a:r>
          </a:p>
        </p:txBody>
      </p:sp>
    </p:spTree>
    <p:extLst>
      <p:ext uri="{BB962C8B-B14F-4D97-AF65-F5344CB8AC3E}">
        <p14:creationId xmlns:p14="http://schemas.microsoft.com/office/powerpoint/2010/main" val="3868396901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upload.wikimedia.org/wikipedia/commons/1/18/Arab_Revolt.jpg">
            <a:extLst>
              <a:ext uri="{FF2B5EF4-FFF2-40B4-BE49-F238E27FC236}">
                <a16:creationId xmlns:a16="http://schemas.microsoft.com/office/drawing/2014/main" id="{643A64AA-604A-4B92-872E-A784DF63544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301"/>
            <a:ext cx="12192000" cy="562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495301"/>
            <a:ext cx="10439400" cy="1481977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-7858297" y="5219700"/>
            <a:ext cx="55194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1936-39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Dark Green</a:t>
            </a:r>
            <a:endParaRPr lang="en-GB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382216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5521 -2.96296E-6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ile:Carpathian Ruthenian Jews disembark from a train at Birkenau.jpg">
            <a:extLst>
              <a:ext uri="{FF2B5EF4-FFF2-40B4-BE49-F238E27FC236}">
                <a16:creationId xmlns:a16="http://schemas.microsoft.com/office/drawing/2014/main" id="{C60485D9-2893-4762-9963-9113C8ECE0B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94503" y="382136"/>
            <a:ext cx="9202994" cy="656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7858296" y="5219700"/>
            <a:ext cx="55194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1939-45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Brown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Forward or Next 5">
            <a:hlinkClick r:id="rId4" highlightClick="1"/>
          </p:cNvPr>
          <p:cNvSpPr/>
          <p:nvPr/>
        </p:nvSpPr>
        <p:spPr>
          <a:xfrm>
            <a:off x="12331077" y="2984750"/>
            <a:ext cx="1501037" cy="1269242"/>
          </a:xfrm>
          <a:prstGeom prst="actionButtonForwardNex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989939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214 -0.01527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83" y="60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15703 0.00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File:Flickr - Government Press Office (GPO) - The ruins of Jerusalem's &quot;King David&quot; hotel.jpg">
            <a:extLst>
              <a:ext uri="{FF2B5EF4-FFF2-40B4-BE49-F238E27FC236}">
                <a16:creationId xmlns:a16="http://schemas.microsoft.com/office/drawing/2014/main" id="{B8D75E64-DE5C-4B43-A489-26428D703E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476500" y="368489"/>
            <a:ext cx="7048500" cy="6524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0" y="354841"/>
            <a:ext cx="7620000" cy="65525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1946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E7F344-BA45-4560-8ECC-7C393B0B6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Rounded Rectangle 6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Yellow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974047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3359 -0.00671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56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upload.wikimedia.org/wikipedia/commons/b/bd/UN_Palestine_Partition_Versions_1947.jpg">
            <a:extLst>
              <a:ext uri="{FF2B5EF4-FFF2-40B4-BE49-F238E27FC236}">
                <a16:creationId xmlns:a16="http://schemas.microsoft.com/office/drawing/2014/main" id="{B5263C1B-6EFB-42F9-A042-8E57B1B4CF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459" y="-1"/>
            <a:ext cx="3290243" cy="681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1947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975732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5768 0.00625 L 0.87761 0.0023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40025"/>
            <a:ext cx="10515600" cy="1325563"/>
          </a:xfrm>
        </p:spPr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1948</a:t>
            </a:r>
          </a:p>
        </p:txBody>
      </p:sp>
      <p:pic>
        <p:nvPicPr>
          <p:cNvPr id="10242" name="Picture 2" descr="https://upload.wikimedia.org/wikipedia/commons/b/b5/Palestinian_refugees.jpg">
            <a:extLst>
              <a:ext uri="{FF2B5EF4-FFF2-40B4-BE49-F238E27FC236}">
                <a16:creationId xmlns:a16="http://schemas.microsoft.com/office/drawing/2014/main" id="{18B64535-010D-4593-A11D-8BC4CB03A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900"/>
            <a:ext cx="8948058" cy="52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aising the Ink Flag at Umm Rashrash (Eilat)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80432" y="345403"/>
            <a:ext cx="3431233" cy="524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1948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ction Button: Forward or Next 7">
            <a:hlinkClick r:id="rId5" highlightClick="1"/>
          </p:cNvPr>
          <p:cNvSpPr/>
          <p:nvPr/>
        </p:nvSpPr>
        <p:spPr>
          <a:xfrm>
            <a:off x="12331077" y="2984750"/>
            <a:ext cx="1544580" cy="1269242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236892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1901 -0.00671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27" y="1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15703 0.00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upload.wikimedia.org/wikipedia/commons/d/d0/Port_Said_from_air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13899"/>
            <a:ext cx="12192000" cy="654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1956</a:t>
            </a:r>
          </a:p>
        </p:txBody>
      </p:sp>
      <p:sp>
        <p:nvSpPr>
          <p:cNvPr id="6" name="Action Button: Forward or Next 5">
            <a:hlinkClick r:id="rId4" highlightClick="1"/>
          </p:cNvPr>
          <p:cNvSpPr/>
          <p:nvPr/>
        </p:nvSpPr>
        <p:spPr>
          <a:xfrm>
            <a:off x="12192000" y="2707943"/>
            <a:ext cx="1809750" cy="1491934"/>
          </a:xfrm>
          <a:prstGeom prst="actionButtonForwardNex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ounded Rectangle 6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Yellow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943697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4883 -0.01088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11" y="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6 L -0.15703 0.0037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ile:Flickr - Government Press Office (GPO) - Defense Minister Moshe Dayan, Chief of staff Yitzhak Rabin, Gen. Rehavam Zeevi (R) And Gen. Narkis in the old city of Jerusalem.jpg">
            <a:extLst>
              <a:ext uri="{FF2B5EF4-FFF2-40B4-BE49-F238E27FC236}">
                <a16:creationId xmlns:a16="http://schemas.microsoft.com/office/drawing/2014/main" id="{EE8FADAC-D632-4E51-9670-3F942ED0E11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366304" y="354842"/>
            <a:ext cx="12558304" cy="6503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1967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FA66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Violet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971537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1576 -0.01527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258" y="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 descr="Related image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82136"/>
            <a:ext cx="12192000" cy="774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-9611467" y="5219700"/>
            <a:ext cx="902580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1967-present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Cream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55381" y="365125"/>
            <a:ext cx="4238746" cy="50051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7184299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181 -0.01088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75" y="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44444E-6 L 0.49284 -0.0129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48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upload.wikimedia.org/wikipedia/commons/thumb/b/bc/Destroyed_m60.jpg/1280px-Destroyed_m6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368489"/>
            <a:ext cx="12192000" cy="756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1435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1973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363200" y="4766857"/>
            <a:ext cx="1828800" cy="158935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Dark Green</a:t>
            </a:r>
            <a:endParaRPr lang="en-GB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ction Button: Forward or Next 2">
            <a:hlinkClick r:id="rId4" highlightClick="1"/>
          </p:cNvPr>
          <p:cNvSpPr/>
          <p:nvPr/>
        </p:nvSpPr>
        <p:spPr>
          <a:xfrm>
            <a:off x="12192000" y="3340040"/>
            <a:ext cx="1828800" cy="1269242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220267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0378 -0.01273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59" y="4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15703 0.00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upload.wikimedia.org/wikipedia/commons/thumb/1/14/Anwar_Sadat_Jimmy_Carter_Menachem_Begin_sign_Camp_David_Accords-1978.jpg/800px-Anwar_Sadat_Jimmy_Carter_Menachem_Begin_sign_Camp_David_Accords-197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54841"/>
            <a:ext cx="12192000" cy="727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1978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Brown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Forward or Next 6">
            <a:hlinkClick r:id="rId4" highlightClick="1"/>
          </p:cNvPr>
          <p:cNvSpPr/>
          <p:nvPr/>
        </p:nvSpPr>
        <p:spPr>
          <a:xfrm>
            <a:off x="12331077" y="2984750"/>
            <a:ext cx="1828800" cy="1269242"/>
          </a:xfrm>
          <a:prstGeom prst="actionButtonForwardNex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9067448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3594 -0.01527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273" y="60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15703 0.00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23678" cy="9017759"/>
          </a:xfrm>
        </p:spPr>
      </p:pic>
      <p:sp>
        <p:nvSpPr>
          <p:cNvPr id="5" name="Rectangle 4"/>
          <p:cNvSpPr/>
          <p:nvPr/>
        </p:nvSpPr>
        <p:spPr>
          <a:xfrm>
            <a:off x="-6968624" y="5219700"/>
            <a:ext cx="374012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84BC</a:t>
            </a:r>
          </a:p>
        </p:txBody>
      </p:sp>
      <p:pic>
        <p:nvPicPr>
          <p:cNvPr id="15362" name="Picture 2" descr="Relief carving depicting Roman soldiers carrying a menorah and other artifac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-722467"/>
            <a:ext cx="15001875" cy="837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Cream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ction Button: Forward or Next 8">
            <a:hlinkClick r:id="rId5" highlightClick="1"/>
          </p:cNvPr>
          <p:cNvSpPr/>
          <p:nvPr/>
        </p:nvSpPr>
        <p:spPr>
          <a:xfrm>
            <a:off x="12331077" y="2984750"/>
            <a:ext cx="1501037" cy="126924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4553844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069 -0.01088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815" y="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15703 0.00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ile:Lebanese Army APC, Beirut 198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65125"/>
            <a:ext cx="12192000" cy="725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1982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Light Green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Forward or Next 6">
            <a:hlinkClick r:id="rId4" highlightClick="1"/>
          </p:cNvPr>
          <p:cNvSpPr/>
          <p:nvPr/>
        </p:nvSpPr>
        <p:spPr>
          <a:xfrm>
            <a:off x="12192000" y="3340040"/>
            <a:ext cx="1828800" cy="1269242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907203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7878 -0.00671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409" y="1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15703 0.00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mage result for first intifada wome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95784"/>
            <a:ext cx="12192000" cy="646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-7858296" y="5219700"/>
            <a:ext cx="55194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1987-93</a:t>
            </a:r>
          </a:p>
        </p:txBody>
      </p:sp>
      <p:sp>
        <p:nvSpPr>
          <p:cNvPr id="5" name="Action Button: Forward or Next 4">
            <a:hlinkClick r:id="rId4" highlightClick="1"/>
          </p:cNvPr>
          <p:cNvSpPr/>
          <p:nvPr/>
        </p:nvSpPr>
        <p:spPr>
          <a:xfrm>
            <a:off x="12192000" y="3404539"/>
            <a:ext cx="926646" cy="838200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ounded Rectangle 6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98816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0846 0.02523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893" y="-14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0.07253 -0.000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ickr - Government Press Office (GPO) - THE NOBEL PEACE PRIZE LAUREATES FOR 1994 IN OSLO. (cropped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956"/>
            <a:ext cx="5286375" cy="704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At the Women in Black weekly demonstration in West Jerusalem [Photo: EAPPI/K.Cargin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202" y="365124"/>
            <a:ext cx="6468049" cy="485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1988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11125200" y="-9525"/>
            <a:ext cx="10515600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Dark Green</a:t>
            </a:r>
            <a:endParaRPr lang="en-GB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ction Button: Forward or Next 7">
            <a:hlinkClick r:id="rId5" highlightClick="1"/>
          </p:cNvPr>
          <p:cNvSpPr/>
          <p:nvPr/>
        </p:nvSpPr>
        <p:spPr>
          <a:xfrm>
            <a:off x="12404251" y="5807864"/>
            <a:ext cx="895350" cy="838200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810725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9323 0.02523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8" y="-14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67 -0.00208 L -0.90651 -0.0127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359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mage result for oslo peace agreemen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701"/>
            <a:ext cx="12192000" cy="832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1993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FA66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Violet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291159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2305 -0.02384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22" y="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Flickr - Israel Defense Forces - Life of Lt. Gen. Yitzhak Rabin, 7th IDF Chief of Staff in photos (11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1995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Cream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Forward or Next 6">
            <a:hlinkClick r:id="rId4" highlightClick="1"/>
          </p:cNvPr>
          <p:cNvSpPr/>
          <p:nvPr/>
        </p:nvSpPr>
        <p:spPr>
          <a:xfrm>
            <a:off x="12420600" y="3395323"/>
            <a:ext cx="895350" cy="8382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2667050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19 -0.01944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65" y="8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 L -0.12422 0.004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mage result for barrier site:eappi.or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0"/>
            <a:ext cx="10464800" cy="697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2002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Yellow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Forward or Next 6">
            <a:hlinkClick r:id="rId4" highlightClick="1"/>
          </p:cNvPr>
          <p:cNvSpPr/>
          <p:nvPr/>
        </p:nvSpPr>
        <p:spPr>
          <a:xfrm>
            <a:off x="12420600" y="3395323"/>
            <a:ext cx="895350" cy="838200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203948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38 -0.01088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95" y="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 L -0.12422 0.004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mage result for palestinian boy tan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050" y="0"/>
            <a:ext cx="9669899" cy="720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7858296" y="5219700"/>
            <a:ext cx="55194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2000-05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Dark Green</a:t>
            </a:r>
            <a:endParaRPr lang="en-GB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431634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6081 -0.01088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10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upload.wikimedia.org/wikipedia/commons/thumb/4/4a/Park_Hotel_in_Netenya%2C_Israel.JPG/280px-Park_Hotel_in_Netenya%2C_Isra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9161206" cy="687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9123064" y="5219700"/>
            <a:ext cx="804899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March 2002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Light Green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Forward or Next 6">
            <a:hlinkClick r:id="rId4" highlightClick="1"/>
          </p:cNvPr>
          <p:cNvSpPr/>
          <p:nvPr/>
        </p:nvSpPr>
        <p:spPr>
          <a:xfrm>
            <a:off x="12420600" y="3395323"/>
            <a:ext cx="895350" cy="838200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8151079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013 -0.01088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42" y="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 L -0.12422 0.004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s://electronicintifada.net/sites/default/files/styles/original_800w/public/2003-06/shubi483.gif?itok=WUfsPbfF&amp;timestamp=14489492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7264"/>
            <a:ext cx="8965151" cy="67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Image result for israeli d-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027" y="208365"/>
            <a:ext cx="6291527" cy="5200996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-8620619" y="5219700"/>
            <a:ext cx="704410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April 2002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Brown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951413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6888 -0.00671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4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age may contain: 1 person, standing, crowd and indoor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82138"/>
            <a:ext cx="13208000" cy="684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2002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Cream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391058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0208 -0.00671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581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7241" y="761862"/>
            <a:ext cx="3384759" cy="3333750"/>
          </a:xfrm>
          <a:prstGeom prst="rect">
            <a:avLst/>
          </a:prstGeom>
        </p:spPr>
      </p:pic>
      <p:pic>
        <p:nvPicPr>
          <p:cNvPr id="5" name="Picture 2" descr="Relief carving depicting Roman soldiers carrying a menorah and other artifacts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761862"/>
            <a:ext cx="4477025" cy="333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upload.wikimedia.org/wikipedia/commons/thumb/9/99/1182_french_expulsion_of_jews.jpg/1280px-1182_french_expulsion_of_jews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025" y="761863"/>
            <a:ext cx="4387366" cy="333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"/>
          <a:stretch/>
        </p:blipFill>
        <p:spPr>
          <a:xfrm>
            <a:off x="12300154" y="-737419"/>
            <a:ext cx="12371439" cy="8521222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9791555" y="4422637"/>
            <a:ext cx="950029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132 AD and multiple </a:t>
            </a:r>
            <a:endParaRPr lang="en-US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times 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in last 2,000 years</a:t>
            </a:r>
            <a:endParaRPr lang="en-US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913044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263 0.00162 L 0.80052 -0.0071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89" y="-4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0.08356 L -1.02019 0.083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asin Rantisi Hamas Wahlkampf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68490"/>
            <a:ext cx="12192000" cy="6620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3500" y="-8598505"/>
            <a:ext cx="12212802" cy="79704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90566" y="-4613275"/>
            <a:ext cx="12192000" cy="8105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2006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-15811500" y="431312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>
                <a:solidFill>
                  <a:srgbClr val="222222"/>
                </a:solidFill>
                <a:latin typeface="Arial" panose="020B0604020202020204" pitchFamily="34" charset="0"/>
              </a:rPr>
              <a:t>A </a:t>
            </a:r>
            <a:r>
              <a:rPr lang="en-GB">
                <a:solidFill>
                  <a:srgbClr val="0B0080"/>
                </a:solidFill>
                <a:latin typeface="Arial" panose="020B0604020202020204" pitchFamily="34" charset="0"/>
                <a:hlinkClick r:id="rId6" tooltip="Sidon"/>
              </a:rPr>
              <a:t>Sidon</a:t>
            </a:r>
            <a:r>
              <a:rPr lang="en-GB">
                <a:solidFill>
                  <a:srgbClr val="222222"/>
                </a:solidFill>
                <a:latin typeface="Arial" panose="020B0604020202020204" pitchFamily="34" charset="0"/>
              </a:rPr>
              <a:t>, Lebanon, </a:t>
            </a:r>
            <a:r>
              <a:rPr lang="en-GB">
                <a:solidFill>
                  <a:srgbClr val="0B0080"/>
                </a:solidFill>
                <a:latin typeface="Arial" panose="020B0604020202020204" pitchFamily="34" charset="0"/>
                <a:hlinkClick r:id="rId7" tooltip="Mosque"/>
              </a:rPr>
              <a:t>mosque</a:t>
            </a:r>
            <a:r>
              <a:rPr lang="en-GB">
                <a:solidFill>
                  <a:srgbClr val="222222"/>
                </a:solidFill>
                <a:latin typeface="Arial" panose="020B0604020202020204" pitchFamily="34" charset="0"/>
              </a:rPr>
              <a:t> in rubble after an airstrike, </a:t>
            </a:r>
            <a:r>
              <a:rPr lang="en-GB" u="sng">
                <a:solidFill>
                  <a:srgbClr val="0B0080"/>
                </a:solidFill>
                <a:latin typeface="Arial" panose="020B0604020202020204" pitchFamily="34" charset="0"/>
                <a:hlinkClick r:id="rId8" tooltip="July 25"/>
              </a:rPr>
              <a:t>July 25</a:t>
            </a:r>
            <a:r>
              <a:rPr lang="en-GB">
                <a:solidFill>
                  <a:srgbClr val="222222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en-GB"/>
              <a:t>Flickr user Koldo [CC BY-SA 2.0 (https://creativecommons.org/licenses/by-sa/2.0)], via Wikimedia Commons</a:t>
            </a:r>
            <a:endParaRPr lang="en-GB" dirty="0"/>
          </a:p>
        </p:txBody>
      </p:sp>
      <p:sp>
        <p:nvSpPr>
          <p:cNvPr id="10" name="Rounded Rectangle 9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Light Green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5309" y="-728916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 Israeli soldier tosses a grenade into a Hezbollah bunker.</a:t>
            </a:r>
          </a:p>
          <a:p>
            <a:r>
              <a:rPr lang="en-GB" dirty="0"/>
              <a:t>Israel </a:t>
            </a:r>
            <a:r>
              <a:rPr lang="en-GB" dirty="0" err="1"/>
              <a:t>Defense</a:t>
            </a:r>
            <a:r>
              <a:rPr lang="en-GB" dirty="0"/>
              <a:t> Forces [CC BY 2.0 (https://creativecommons.org/licenses/by/2.0)], via Wikimedia Commons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70069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0938 -0.01944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45" y="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thumb/a/af/Artillery_Corps_in_Gaza_%2814550733300%29a.jpg/1920px-Artillery_Corps_in_Gaza_%2814550733300%29a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866626" y="-571500"/>
            <a:ext cx="10639026" cy="810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049" y="-708886"/>
            <a:ext cx="10231501" cy="767362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1322103" y="5288340"/>
            <a:ext cx="1085425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2006, 08, 12, 14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FA66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Violet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s://upload.wikimedia.org/wikipedia/commons/b/ba/Gazasmok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4038" y="-5211764"/>
            <a:ext cx="5153025" cy="417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604927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2382 -0.00371 L 0.94284 -0.0020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49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sweden fla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18" y="811418"/>
            <a:ext cx="3654246" cy="365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318" y="1574492"/>
            <a:ext cx="10515600" cy="1325563"/>
          </a:xfrm>
        </p:spPr>
        <p:txBody>
          <a:bodyPr/>
          <a:lstStyle/>
          <a:p>
            <a:endParaRPr lang="en-GB"/>
          </a:p>
        </p:txBody>
      </p:sp>
      <p:pic>
        <p:nvPicPr>
          <p:cNvPr id="9220" name="Picture 4" descr="Image result for ireland recognises palestine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826" y="1780867"/>
            <a:ext cx="8078174" cy="414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18" y="4144327"/>
            <a:ext cx="3571568" cy="17857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2016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198288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7383 -0.00671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161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382136"/>
            <a:ext cx="12254451" cy="64758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2017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Brown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Forward or Next 6">
            <a:hlinkClick r:id="rId4" highlightClick="1"/>
          </p:cNvPr>
          <p:cNvSpPr/>
          <p:nvPr/>
        </p:nvSpPr>
        <p:spPr>
          <a:xfrm>
            <a:off x="12331077" y="2984750"/>
            <a:ext cx="1501037" cy="1269242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713787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3359 -0.02824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56" y="12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15703 0.00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palestinechronicle.com/wp-content/uploads/2018/03/Untitled-design-4-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01003" y="395785"/>
            <a:ext cx="10249672" cy="646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2018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Light Green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Forward or Next 6">
            <a:hlinkClick r:id="rId4" highlightClick="1"/>
          </p:cNvPr>
          <p:cNvSpPr/>
          <p:nvPr/>
        </p:nvSpPr>
        <p:spPr>
          <a:xfrm>
            <a:off x="12331077" y="2984750"/>
            <a:ext cx="1501037" cy="1269242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310991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707 -0.01527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05" y="60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15703 0.00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ounquest of Jeusalem (1099).jpg">
            <a:extLst>
              <a:ext uri="{FF2B5EF4-FFF2-40B4-BE49-F238E27FC236}">
                <a16:creationId xmlns:a16="http://schemas.microsoft.com/office/drawing/2014/main" id="{B44F100E-26D5-4F62-AE53-7F267BCC5EE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41194"/>
            <a:ext cx="12192000" cy="665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1099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Yellow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561780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5287 -0.00671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20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upload.wikimedia.org/wikipedia/commons/6/68/Old_Jerusalem_Saladin_Richard_equestrian_statu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09800" y="327546"/>
            <a:ext cx="8153400" cy="653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1187</a:t>
            </a:r>
            <a:endParaRPr lang="en-US" sz="9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Dark Green</a:t>
            </a:r>
            <a:endParaRPr lang="en-GB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Forward or Next 6">
            <a:hlinkClick r:id="rId4" highlightClick="1"/>
          </p:cNvPr>
          <p:cNvSpPr/>
          <p:nvPr/>
        </p:nvSpPr>
        <p:spPr>
          <a:xfrm>
            <a:off x="12331077" y="2984750"/>
            <a:ext cx="1501037" cy="1269242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389933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5287 -0.00671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20" y="1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15703 0.00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E071885-0313-41A8-A7AD-8B02642CF9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96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8679034" y="5219700"/>
            <a:ext cx="716093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1512-1917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070C10B-8F24-4D0C-AD41-949D7E258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FA66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Violet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911363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0846 -0.01527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893" y="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D8B15B2-AF7F-4D89-B7EB-F1745EAEB6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6"/>
          <a:stretch/>
        </p:blipFill>
        <p:spPr>
          <a:xfrm>
            <a:off x="3185651" y="327546"/>
            <a:ext cx="4719484" cy="65304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4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1917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Cream</a:t>
            </a:r>
            <a:endParaRPr lang="en-GB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308605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513 0.00185 L 0.88763 -0.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190" y="-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54842"/>
            <a:ext cx="7109936" cy="768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lag of Mandatory Palestine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36" t="5373"/>
          <a:stretch/>
        </p:blipFill>
        <p:spPr bwMode="auto">
          <a:xfrm>
            <a:off x="7109935" y="368490"/>
            <a:ext cx="6990205" cy="648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upload.wikimedia.org/wikipedia/commons/thumb/a/a4/Arrival_in_Palestine_of_Mr._Antony_%28i.e.%2C_Anthony%29_Eden._Mr._Eden_%26_Brig._Gen._Allan_starting_drive_in_open_car%2C_close_up_LOC_matpc.20136.tif/lossy-page1-800px-Arrival_in_Palestine_of_Mr._Antony_%28i.e.%2C_Anthony%29_Eden._Mr._Eden_%26_Brig._Gen._Allan_starting_drive_in_open_car%2C_close_up_LOC_matpc.20136.tif.jpg">
            <a:extLst>
              <a:ext uri="{FF2B5EF4-FFF2-40B4-BE49-F238E27FC236}">
                <a16:creationId xmlns:a16="http://schemas.microsoft.com/office/drawing/2014/main" id="{84656EC8-885D-4F62-9BEC-A7161371B68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1134" y="-1981200"/>
            <a:ext cx="9202994" cy="695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331340" y="5288340"/>
            <a:ext cx="716093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1920-1948</a:t>
            </a:r>
          </a:p>
        </p:txBody>
      </p:sp>
      <p:sp>
        <p:nvSpPr>
          <p:cNvPr id="3" name="Rectangle 2"/>
          <p:cNvSpPr/>
          <p:nvPr/>
        </p:nvSpPr>
        <p:spPr>
          <a:xfrm>
            <a:off x="-7327200" y="497856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Matson Collection [Public domain or Public domain], via Wikimedia Commons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Light Green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12452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1.01679 -0.013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46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ile:Palestine disturbances 1936. Palestine Arabs at Abou Ghosh taking the oath of allegiance to the Arab cause, viz. to fight Jewish immigration, etc. LOC matpc.1805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41194"/>
            <a:ext cx="12192000" cy="681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6832375" y="5219700"/>
            <a:ext cx="34676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1936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363200" y="4415172"/>
            <a:ext cx="1828800" cy="158935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Brown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820178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4167 -0.02384 L 0.9306 -0.003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60" y="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</TotalTime>
  <Words>1717</Words>
  <Application>Microsoft Office PowerPoint</Application>
  <PresentationFormat>Widescreen</PresentationFormat>
  <Paragraphs>277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Arial Black</vt:lpstr>
      <vt:lpstr>Calibri</vt:lpstr>
      <vt:lpstr>Calibri Light</vt:lpstr>
      <vt:lpstr>Times New Roman</vt:lpstr>
      <vt:lpstr>Wingdings</vt:lpstr>
      <vt:lpstr>Office Theme</vt:lpstr>
      <vt:lpstr>Timeline: Palestine and Israel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RSOF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Ellis Brooks</dc:creator>
  <cp:lastModifiedBy>Ellis Brooks</cp:lastModifiedBy>
  <cp:revision>79</cp:revision>
  <dcterms:created xsi:type="dcterms:W3CDTF">2018-12-18T20:40:40Z</dcterms:created>
  <dcterms:modified xsi:type="dcterms:W3CDTF">2019-05-08T10:21:23Z</dcterms:modified>
</cp:coreProperties>
</file>