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6" r:id="rId3"/>
    <p:sldId id="261" r:id="rId4"/>
    <p:sldId id="263" r:id="rId5"/>
    <p:sldId id="264" r:id="rId6"/>
    <p:sldId id="265" r:id="rId7"/>
    <p:sldId id="262" r:id="rId8"/>
    <p:sldId id="270" r:id="rId9"/>
    <p:sldId id="269" r:id="rId10"/>
    <p:sldId id="271" r:id="rId1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83468" autoAdjust="0"/>
  </p:normalViewPr>
  <p:slideViewPr>
    <p:cSldViewPr>
      <p:cViewPr varScale="1">
        <p:scale>
          <a:sx n="93" d="100"/>
          <a:sy n="93" d="100"/>
        </p:scale>
        <p:origin x="16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Budget for </a:t>
            </a:r>
            <a:r>
              <a:rPr lang="en-US" dirty="0" smtClean="0"/>
              <a:t>a </a:t>
            </a:r>
            <a:r>
              <a:rPr lang="en-US" smtClean="0"/>
              <a:t>safer</a:t>
            </a:r>
            <a:r>
              <a:rPr lang="en-US" baseline="0" smtClean="0"/>
              <a:t> world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 for security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Tackle Climate change</c:v>
                </c:pt>
                <c:pt idx="1">
                  <c:v>International Peace building</c:v>
                </c:pt>
                <c:pt idx="2">
                  <c:v>Military and armed intervention</c:v>
                </c:pt>
                <c:pt idx="3">
                  <c:v>Education &amp; Healthcare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31" cy="49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t" anchorCtr="0" compatLnSpc="1">
            <a:prstTxWarp prst="textNoShape">
              <a:avLst/>
            </a:prstTxWarp>
          </a:bodyPr>
          <a:lstStyle>
            <a:lvl1pPr defTabSz="955899">
              <a:defRPr sz="1300"/>
            </a:lvl1pPr>
          </a:lstStyle>
          <a:p>
            <a:endParaRPr lang="en-GB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44" y="0"/>
            <a:ext cx="2944931" cy="49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t" anchorCtr="0" compatLnSpc="1">
            <a:prstTxWarp prst="textNoShape">
              <a:avLst/>
            </a:prstTxWarp>
          </a:bodyPr>
          <a:lstStyle>
            <a:lvl1pPr algn="r" defTabSz="955899">
              <a:defRPr sz="1300"/>
            </a:lvl1pPr>
          </a:lstStyle>
          <a:p>
            <a:endParaRPr lang="en-GB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80"/>
            <a:ext cx="2944931" cy="49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b" anchorCtr="0" compatLnSpc="1">
            <a:prstTxWarp prst="textNoShape">
              <a:avLst/>
            </a:prstTxWarp>
          </a:bodyPr>
          <a:lstStyle>
            <a:lvl1pPr defTabSz="955899">
              <a:defRPr sz="1300"/>
            </a:lvl1pPr>
          </a:lstStyle>
          <a:p>
            <a:endParaRPr lang="en-GB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44" y="9429680"/>
            <a:ext cx="2944931" cy="49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b" anchorCtr="0" compatLnSpc="1">
            <a:prstTxWarp prst="textNoShape">
              <a:avLst/>
            </a:prstTxWarp>
          </a:bodyPr>
          <a:lstStyle>
            <a:lvl1pPr algn="r" defTabSz="955899">
              <a:defRPr sz="1300"/>
            </a:lvl1pPr>
          </a:lstStyle>
          <a:p>
            <a:fld id="{0ED76197-C1FA-4BD5-80A8-C00FDDFD67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231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31" cy="49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t" anchorCtr="0" compatLnSpc="1">
            <a:prstTxWarp prst="textNoShape">
              <a:avLst/>
            </a:prstTxWarp>
          </a:bodyPr>
          <a:lstStyle>
            <a:lvl1pPr defTabSz="955899">
              <a:defRPr sz="1300"/>
            </a:lvl1pPr>
          </a:lstStyle>
          <a:p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44" y="0"/>
            <a:ext cx="2944931" cy="49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t" anchorCtr="0" compatLnSpc="1">
            <a:prstTxWarp prst="textNoShape">
              <a:avLst/>
            </a:prstTxWarp>
          </a:bodyPr>
          <a:lstStyle>
            <a:lvl1pPr algn="r" defTabSz="955899">
              <a:defRPr sz="1300"/>
            </a:lvl1pPr>
          </a:lstStyle>
          <a:p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253" y="4715623"/>
            <a:ext cx="4985170" cy="446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80"/>
            <a:ext cx="2944931" cy="49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b" anchorCtr="0" compatLnSpc="1">
            <a:prstTxWarp prst="textNoShape">
              <a:avLst/>
            </a:prstTxWarp>
          </a:bodyPr>
          <a:lstStyle>
            <a:lvl1pPr defTabSz="955899">
              <a:defRPr sz="1300"/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44" y="9429680"/>
            <a:ext cx="2944931" cy="49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3" rIns="95566" bIns="47783" numCol="1" anchor="b" anchorCtr="0" compatLnSpc="1">
            <a:prstTxWarp prst="textNoShape">
              <a:avLst/>
            </a:prstTxWarp>
          </a:bodyPr>
          <a:lstStyle>
            <a:lvl1pPr algn="r" defTabSz="955899">
              <a:defRPr sz="1300"/>
            </a:lvl1pPr>
          </a:lstStyle>
          <a:p>
            <a:fld id="{94907B7E-17C7-4CED-B9E0-D2129085DA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8743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7B7E-17C7-4CED-B9E0-D2129085DAE3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412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More information about the cost of the Afghanistan War : http://www.theguardian.com/world/2013/may/30/afghanistan-war-cost-britain-37bn-book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7B7E-17C7-4CED-B9E0-D2129085DAE3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713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More information from Oxfam’s 2015 report: http://www.oxfam.org.uk/media-centre/press-releases/2015/11/delays-in-cutting-emissions-set-to-cost-developing-countries-hundreds-of-billions-of-dollars-more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7B7E-17C7-4CED-B9E0-D2129085DAE3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79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7B7E-17C7-4CED-B9E0-D2129085DAE3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838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</a:t>
            </a:r>
            <a:r>
              <a:rPr lang="en-GB" baseline="0" dirty="0" smtClean="0"/>
              <a:t>s strange looking map alters the size of countries based on how much they spend on the military- the higher the military spending the bigger the country</a:t>
            </a:r>
          </a:p>
          <a:p>
            <a:r>
              <a:rPr lang="en-GB" baseline="0" dirty="0" smtClean="0"/>
              <a:t>Can you see the UK? What do you notice about it? What other countries do you recognise?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More</a:t>
            </a:r>
            <a:r>
              <a:rPr lang="en-GB" baseline="0" dirty="0" smtClean="0"/>
              <a:t> information about this map can be found at: http://www.viewsoftheworld.net/?p=3363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https://www.youtube.com/watch?v=MBGeBlsiSMU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7B7E-17C7-4CED-B9E0-D2129085DAE3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46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7B7E-17C7-4CED-B9E0-D2129085DAE3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4955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 to http://bit.ly/GDAMS-Submit-2016 to add your results to the national survey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7B7E-17C7-4CED-B9E0-D2129085DAE3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804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39154-2355-4C39-8D2B-573E299DF6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062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18663-FD6F-4748-A389-BC9F864BD7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088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81BD7-389F-4B09-AB31-72100C6B90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975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F9FA5-A19E-4FF4-947E-5ADAE89077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812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933D5-38C4-4FBB-971A-3C4289C8FB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131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E5FE7-3C50-4B27-A46A-004535B1C1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793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028BE-760E-45EA-9712-3CF9142FD1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941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1348-53A8-4DC9-BDB1-14E835E11B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386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BA913-665A-402B-8D55-8281CC30B3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436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1C540-0397-4773-B5F2-880003CA1F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09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3B376-AE48-4F7B-BE97-9590E5ED58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083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816E2D-69F8-49F4-BBDD-FD7C98C5EA79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7" descr="F:\Qpswhome\Qpswshare\QPSW General\Quaker star approved graphics\QPSW Heather 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282575"/>
            <a:ext cx="1135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P:\Communications\House style\Hoop Q logos\Friends House Logos\Q Symbol\Logos for Microsoft\QKRS Sky Q Logo Lr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7" y="282575"/>
            <a:ext cx="105251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lyph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lyph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lyph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lyph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lyph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lyph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lyph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lyph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png"/><Relationship Id="rId3" Type="http://schemas.openxmlformats.org/officeDocument/2006/relationships/slide" Target="slide5.xml"/><Relationship Id="rId7" Type="http://schemas.openxmlformats.org/officeDocument/2006/relationships/image" Target="../media/image26.jpeg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8.jpeg"/><Relationship Id="rId5" Type="http://schemas.openxmlformats.org/officeDocument/2006/relationships/slide" Target="slide7.xml"/><Relationship Id="rId10" Type="http://schemas.openxmlformats.org/officeDocument/2006/relationships/slide" Target="slide4.xml"/><Relationship Id="rId4" Type="http://schemas.openxmlformats.org/officeDocument/2006/relationships/image" Target="../media/image24.jpeg"/><Relationship Id="rId9" Type="http://schemas.openxmlformats.org/officeDocument/2006/relationships/image" Target="../media/image27.jpeg"/><Relationship Id="rId14" Type="http://schemas.openxmlformats.org/officeDocument/2006/relationships/hyperlink" Target="http://bit.ly/GDAMS-Submit-201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openxmlformats.org/officeDocument/2006/relationships/slide" Target="slide6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" Target="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slide" Target="slide8.xml"/><Relationship Id="rId5" Type="http://schemas.openxmlformats.org/officeDocument/2006/relationships/image" Target="../media/image7.jpeg"/><Relationship Id="rId15" Type="http://schemas.openxmlformats.org/officeDocument/2006/relationships/image" Target="../media/image14.png"/><Relationship Id="rId10" Type="http://schemas.openxmlformats.org/officeDocument/2006/relationships/image" Target="../media/image10.jpg"/><Relationship Id="rId4" Type="http://schemas.openxmlformats.org/officeDocument/2006/relationships/slide" Target="slide7.xml"/><Relationship Id="rId9" Type="http://schemas.openxmlformats.org/officeDocument/2006/relationships/slide" Target="slide4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3.xml"/><Relationship Id="rId4" Type="http://schemas.openxmlformats.org/officeDocument/2006/relationships/hyperlink" Target="https://www.flickr.com/photos/isafmedia/3165868201/in/photolist-5PKUjv-5PQ1X9-5PQ267-5PQ6fs-5PqFme-5PuXtA-5PKRjX-5PKMJV-5PQ6S9-bmBrUK-aBzKed-qB2RXZ-q1QGsH-5UrA2X-7NmLMf-aFumCV-7NmPro-7NmVvW-7HieFr-8Be795-9811wB-5UrAsx-8MVZK4-bhZi9t-nPRxQ8-5UrAag-KBRT9-7NmSVh-8U5zr6-7Hna6b-9XG8Vn-7NmVfY-eEBgVH-8mPsS4-7NrUQT-7NhPji-7Kw4D4-aEUf6V-7NhQ6k-8U8Ec5-7NvTwQ-aoPmuc-7NhQPr-8MVZ9n-atDNmX-cieJHf-atrQmA-aiBLEm-8BvMqo-gL3Rr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jpg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suburbanbloke/381634787/in/photolist-zHYJ8-p7VryY-bMbxyR-efPxXa-eyhJzx-eyhEZp-eyhHEM-piaJTN-BBrtRC-3B1yU-eyhKUk-aT9R3e-f9HrzR-c3oQXw-xk5k9U-eHH2UU-efPT72-a6zSPk-a6CEAo-a6CLb7-a6CHdq-a6CFXE-a6zUfR-a6CPmd-a6zVSM-a6zTr8-eyk1Dv-6wcALb-6w8pHv-GtoDQ-oZL2Y2-6wcBES-efVid9-oZM3Mx-4mpySJ-kLjXZg-aSYGq-eykVCf-B2eyV-c3oZS7-eBr6ZU-7dDQ49-6UYBbJ-fgRjo6-eyoayo-eykTjm-4cdn14-AJpyqV-pgZdWe-eykUK5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www.flickr.com/photos/oxfam/6410155133/in/photolist-aLrHN6-Bu4LJh-gj6MX9-otT3No-49gWXE-7kEyFZ-BdfjKW-eHAVPH-aLBMec-efPTc2-BC55AL-bNyfFg-eyhLQD-zNXj97-zNX4VY-yT3xC7-zxxgLg-hqoKj2-pkSvce-piQt4o-nTFNTM-eHGSxf-7ngSZW-eykKjS-p3cRkn-v2Z9P9-eykJRy-efPT9P-BcBKts-qS68Wc-Bx64Ea-BuNf3G-AGRCVs-kLk3Nz-efVCTf-eHASD6-yKVHJQ-pkroSs-efVCQC-c2KPZb-eyhFPi-efVs4q-eyhCH6-7o6xBN-AoFwiw-eyhAyF-BD97P8-bpPUrr-eHGXFW-eHGWU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1.jpeg"/><Relationship Id="rId7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https://www.flickr.com/photos/h4plus/15717483941/in/photolist-pWUdor-p1kvex-pXcU8y-pEJxoq-p1kuMa-pEJDo1-pEDjSH-q8vGVR-omQRLZ-7baXNh-7bb2Cj-BT7QVk-BT6F6T-8YY24o-8YUXvH-8YUXig-91SkWg-4nU6iJ-92B2Xr-8YY1Lu-6h1Nrr-8YY26L-8YY1Cq-8YUXKZ-8YY2sQ-pxUhRh-pzCtJ4-8YUXTF-ddHqYG-91YNtf-91VG2z-9scYBq-pipGu4-pzTQ6h-pzDoS8-pzUxQx-pzEjhK-4tdxAH-pDn1h1-pp1re3-qQvTnv-piqcUs-abhRL7-p7J9Gc-aTi7iB-F7TCa-7bb2bU-7b79ee-7baXDN-7b7aBF" TargetMode="External"/><Relationship Id="rId4" Type="http://schemas.openxmlformats.org/officeDocument/2006/relationships/hyperlink" Target="https://www.flickr.com/photos/dfid/5352225004/in/photolist-99Xy2s-6KER5y-hkjizg-982PDg-c7GfhA-btxSug-bty268-qsQGeJ-dQA7zh-6BNTKK-7ifzkD-chRrMu-6KAHjH-7ifRtY-7WSeV8-AdT4V7-7ifviD-e8JfCW-b825YK-c7Gfhd-57uNL1-57uNJw-57uNKf-bep5h2-pbm7s-9vjbhD-btxBAc-btxSYg-btxGPc-bty4A4-bty1xD-btxCUF-btxveF-btxh36-btxL2t-btxpmc-btxNha-7zYQwF-e8JfR3-dD2E37-7ibXER-55AhLL-9xYZxv-9vnet1-7ifRYb-9431DX-6f2J2k-99ypic-b82a8F-b829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732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41784"/>
            <a:ext cx="7772400" cy="1143000"/>
          </a:xfrm>
        </p:spPr>
        <p:txBody>
          <a:bodyPr/>
          <a:lstStyle/>
          <a:p>
            <a:r>
              <a:rPr lang="en-GB" sz="3600" b="1" dirty="0" smtClean="0"/>
              <a:t>Budget for a safer world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470" y="1988840"/>
            <a:ext cx="7772400" cy="2959968"/>
          </a:xfrm>
          <a:solidFill>
            <a:schemeClr val="bg1">
              <a:alpha val="58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How would you spend £45,000,000,000 to make the world safer?</a:t>
            </a:r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dirty="0" smtClean="0"/>
              <a:t>In this assembly, you will decide.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-28330" y="6324600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chemeClr val="bg1">
                    <a:lumMod val="75000"/>
                  </a:schemeClr>
                </a:solidFill>
              </a:rPr>
              <a:t>A pile of 50 pound </a:t>
            </a:r>
            <a:r>
              <a:rPr lang="en-GB" sz="1050" b="1" dirty="0" smtClean="0">
                <a:solidFill>
                  <a:schemeClr val="bg1">
                    <a:lumMod val="75000"/>
                  </a:schemeClr>
                </a:solidFill>
              </a:rPr>
              <a:t>notes by Images Money via Flickr 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https</a:t>
            </a:r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www.flickr.com/photos/59937401@N07/5474155241/in/photolist-9kJtCV-8pup2p-cSKvfU-6SKbGu-aXTBnX-8pupSi-9kP6MU-9kJuve-a31WN9-9kMMvL-6mTeY9-8KL9Ff-6SKbxo-gfgyLd-qSVCq4-qEw1kK-kdsbzK-9VMgvz-9VAmAB-8PY4BV-nox1UK-yqVyYs-4icUAV-gNDKEw-g94mvD-472wmB-oPTnLV-9VzCaq-ijY8gT-CfKk8R-9BDELm-5eD1KB-tsGXem-5mbc1H-69hd1g-xchm6-4ohhPn-diomHS-dQUfrx-ru8N8R-9YonaS-bYfzb5-5rjH75-6kRjvB-4kA75h-9VC9zS-vqoNF-hwzgqu-7RE6oi-iQE4JN</a:t>
            </a:r>
            <a:r>
              <a:rPr lang="en-GB" sz="1050" dirty="0" smtClean="0">
                <a:solidFill>
                  <a:schemeClr val="bg1">
                    <a:lumMod val="75000"/>
                  </a:schemeClr>
                </a:solidFill>
              </a:rPr>
              <a:t>/  </a:t>
            </a:r>
            <a:endParaRPr lang="en-GB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823202" y="31668"/>
            <a:ext cx="2339752" cy="21285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823202" y="4940193"/>
            <a:ext cx="2339752" cy="1919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-4238" y="4938218"/>
            <a:ext cx="2339752" cy="19197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339752" cy="1919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601" y="220782"/>
            <a:ext cx="7772400" cy="1143000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5" name="Content Placeholder 4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76" y="0"/>
            <a:ext cx="2559709" cy="1919782"/>
          </a:xfrm>
        </p:spPr>
      </p:pic>
      <p:grpSp>
        <p:nvGrpSpPr>
          <p:cNvPr id="3" name="Group 2"/>
          <p:cNvGrpSpPr/>
          <p:nvPr/>
        </p:nvGrpSpPr>
        <p:grpSpPr>
          <a:xfrm>
            <a:off x="17615" y="0"/>
            <a:ext cx="3068429" cy="2179344"/>
            <a:chOff x="351443" y="241544"/>
            <a:chExt cx="4388906" cy="3133943"/>
          </a:xfrm>
        </p:grpSpPr>
        <p:pic>
          <p:nvPicPr>
            <p:cNvPr id="7" name="Picture 6">
              <a:hlinkClick r:id="rId5" action="ppaction://hlinksldjump"/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21" t="174" r="873" b="-174"/>
            <a:stretch/>
          </p:blipFill>
          <p:spPr>
            <a:xfrm>
              <a:off x="2004046" y="241544"/>
              <a:ext cx="2736303" cy="2060587"/>
            </a:xfrm>
            <a:prstGeom prst="rect">
              <a:avLst/>
            </a:prstGeom>
          </p:spPr>
        </p:pic>
        <p:pic>
          <p:nvPicPr>
            <p:cNvPr id="8" name="Picture 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43" y="1704032"/>
              <a:ext cx="2505959" cy="1671455"/>
            </a:xfrm>
            <a:prstGeom prst="rect">
              <a:avLst/>
            </a:prstGeom>
          </p:spPr>
        </p:pic>
      </p:grpSp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2239"/>
            <a:ext cx="2196981" cy="1647736"/>
          </a:xfrm>
          <a:prstGeom prst="rect">
            <a:avLst/>
          </a:prstGeom>
        </p:spPr>
      </p:pic>
      <p:pic>
        <p:nvPicPr>
          <p:cNvPr id="13" name="Picture 12">
            <a:hlinkClick r:id="rId10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44" y="5180677"/>
            <a:ext cx="2514756" cy="1677323"/>
          </a:xfrm>
          <a:prstGeom prst="rect">
            <a:avLst/>
          </a:prstGeom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863764795"/>
              </p:ext>
            </p:extLst>
          </p:nvPr>
        </p:nvGraphicFramePr>
        <p:xfrm>
          <a:off x="1587801" y="1095966"/>
          <a:ext cx="6096000" cy="5076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004999">
            <a:off x="174743" y="3852776"/>
            <a:ext cx="1704139" cy="147193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44208" y="2780787"/>
            <a:ext cx="2335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To update the chart, leave presentation mode, right click the pie chart and select “edit data” (or you can use the Excel Spreadsheet)</a:t>
            </a:r>
            <a:endParaRPr lang="en-GB" sz="1100" dirty="0"/>
          </a:p>
        </p:txBody>
      </p:sp>
      <p:sp>
        <p:nvSpPr>
          <p:cNvPr id="6" name="Rectangle 5">
            <a:hlinkClick r:id="rId14"/>
          </p:cNvPr>
          <p:cNvSpPr/>
          <p:nvPr/>
        </p:nvSpPr>
        <p:spPr>
          <a:xfrm>
            <a:off x="3190320" y="6237312"/>
            <a:ext cx="258411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Share online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3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Two points of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96" y="1968180"/>
            <a:ext cx="4032448" cy="4032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921155"/>
            <a:ext cx="2664296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37" y="308130"/>
            <a:ext cx="3851920" cy="2888940"/>
          </a:xfr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1" t="174" r="873" b="-174"/>
          <a:stretch/>
        </p:blipFill>
        <p:spPr>
          <a:xfrm>
            <a:off x="2030125" y="350995"/>
            <a:ext cx="2736303" cy="2060587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3" y="1704032"/>
            <a:ext cx="2505959" cy="1671455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03" y="3673245"/>
            <a:ext cx="3851920" cy="2888940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9" y="3647638"/>
            <a:ext cx="4408077" cy="2940153"/>
          </a:xfrm>
          <a:prstGeom prst="rect">
            <a:avLst/>
          </a:prstGeom>
        </p:spPr>
      </p:pic>
      <p:sp>
        <p:nvSpPr>
          <p:cNvPr id="10" name="Rectangle 9">
            <a:hlinkClick r:id="rId11" action="ppaction://hlinksldjump"/>
          </p:cNvPr>
          <p:cNvSpPr/>
          <p:nvPr/>
        </p:nvSpPr>
        <p:spPr>
          <a:xfrm>
            <a:off x="7910747" y="6248427"/>
            <a:ext cx="11257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</a:t>
            </a:r>
            <a:endParaRPr lang="en-US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62744">
            <a:off x="7518097" y="3601289"/>
            <a:ext cx="1704139" cy="14719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488172" y="0"/>
            <a:ext cx="4099721" cy="29088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33437" y="7723030"/>
            <a:ext cx="3978187" cy="28199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09456" y="4210536"/>
            <a:ext cx="3898266" cy="276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92466" y="7723030"/>
            <a:ext cx="3968963" cy="28179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97527" y="-384405"/>
            <a:ext cx="5715000" cy="4057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804" y="-110670"/>
            <a:ext cx="6713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Click on an image to zoom and get more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1" y="260648"/>
            <a:ext cx="8785053" cy="58595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3130" y="6120210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latin typeface="+mn-lt"/>
              </a:rPr>
              <a:t>Image of </a:t>
            </a:r>
            <a:r>
              <a:rPr lang="en-GB" sz="1200" dirty="0" smtClean="0">
                <a:latin typeface="+mn-lt"/>
                <a:hlinkClick r:id="rId4"/>
              </a:rPr>
              <a:t>British troops in Afghanistan </a:t>
            </a:r>
            <a:r>
              <a:rPr lang="en-GB" sz="1200" dirty="0" smtClean="0">
                <a:latin typeface="+mn-lt"/>
              </a:rPr>
              <a:t>from </a:t>
            </a:r>
            <a:r>
              <a:rPr lang="en-GB" sz="1200" dirty="0" err="1" smtClean="0">
                <a:latin typeface="+mn-lt"/>
              </a:rPr>
              <a:t>ResoluteSupportMedia</a:t>
            </a:r>
            <a:r>
              <a:rPr lang="en-GB" sz="1200" dirty="0" smtClean="0">
                <a:latin typeface="+mn-lt"/>
              </a:rPr>
              <a:t> </a:t>
            </a:r>
            <a:endParaRPr lang="en-GB" sz="1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7784" y="4365884"/>
            <a:ext cx="58592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Arms and military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intervention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1898" y="5733256"/>
            <a:ext cx="1385486" cy="10324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1519" y="6212112"/>
            <a:ext cx="10262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BACK</a:t>
            </a:r>
            <a:endParaRPr lang="en-US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913" y="312719"/>
            <a:ext cx="3173525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n-lt"/>
              </a:rPr>
              <a:t>Sending the military overseas as in Iraq, Afghanistan and Libya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n-lt"/>
              </a:rPr>
              <a:t>The war </a:t>
            </a:r>
            <a:r>
              <a:rPr lang="en-GB" sz="1400" dirty="0">
                <a:latin typeface="+mn-lt"/>
              </a:rPr>
              <a:t>in Afghanistan </a:t>
            </a:r>
            <a:r>
              <a:rPr lang="en-GB" sz="1400" dirty="0" smtClean="0">
                <a:latin typeface="+mn-lt"/>
              </a:rPr>
              <a:t>had cost </a:t>
            </a:r>
            <a:r>
              <a:rPr lang="en-GB" sz="1400" dirty="0">
                <a:latin typeface="+mn-lt"/>
              </a:rPr>
              <a:t>the UK </a:t>
            </a:r>
            <a:r>
              <a:rPr lang="en-GB" sz="1400" dirty="0" smtClean="0">
                <a:latin typeface="+mn-lt"/>
              </a:rPr>
              <a:t>£25-37 billion by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n-lt"/>
              </a:rPr>
              <a:t>Building and selling more weapons to other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n-lt"/>
              </a:rPr>
              <a:t>Recruiting people into the armed forces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n-lt"/>
              </a:rPr>
              <a:t>Keeping “Trident” nuclear weapons on submarines</a:t>
            </a:r>
          </a:p>
        </p:txBody>
      </p:sp>
    </p:spTree>
    <p:extLst>
      <p:ext uri="{BB962C8B-B14F-4D97-AF65-F5344CB8AC3E}">
        <p14:creationId xmlns:p14="http://schemas.microsoft.com/office/powerpoint/2010/main" val="5083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9" r="6590"/>
          <a:stretch/>
        </p:blipFill>
        <p:spPr>
          <a:xfrm>
            <a:off x="547304" y="1882988"/>
            <a:ext cx="7592392" cy="42172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028378" y="5658545"/>
            <a:ext cx="365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Oxfam hungry for climate action at Durban Climate </a:t>
            </a:r>
            <a:r>
              <a:rPr lang="en-GB" sz="1200" dirty="0" smtClean="0">
                <a:latin typeface="+mn-lt"/>
              </a:rPr>
              <a:t>Conference </a:t>
            </a:r>
            <a:r>
              <a:rPr lang="en-GB" sz="1200" dirty="0" smtClean="0">
                <a:latin typeface="+mn-lt"/>
                <a:hlinkClick r:id="rId4"/>
              </a:rPr>
              <a:t>via Flickr</a:t>
            </a:r>
            <a:endParaRPr lang="en-GB" sz="12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433"/>
            <a:ext cx="8134672" cy="6101004"/>
          </a:xfrm>
        </p:spPr>
      </p:pic>
      <p:sp>
        <p:nvSpPr>
          <p:cNvPr id="6" name="TextBox 5"/>
          <p:cNvSpPr txBox="1"/>
          <p:nvPr/>
        </p:nvSpPr>
        <p:spPr>
          <a:xfrm>
            <a:off x="395536" y="6195195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Tim J Keegan took this shot of a </a:t>
            </a:r>
            <a:r>
              <a:rPr lang="en-GB" sz="1400" dirty="0" smtClean="0">
                <a:latin typeface="+mn-lt"/>
                <a:hlinkClick r:id="rId6"/>
              </a:rPr>
              <a:t>lake in Australia </a:t>
            </a:r>
            <a:r>
              <a:rPr lang="en-GB" sz="1400" dirty="0" smtClean="0">
                <a:latin typeface="+mn-lt"/>
              </a:rPr>
              <a:t>at just 4% of its original depth via Flickr.</a:t>
            </a:r>
            <a:endParaRPr lang="en-GB" sz="14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4863185"/>
            <a:ext cx="7315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Tackling climate change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216" y="249678"/>
            <a:ext cx="494788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Finding new sources of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Investing in technologies that protect the planet and its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Help people suffering because of drought and flooding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Oxfam believes £</a:t>
            </a:r>
            <a:r>
              <a:rPr lang="en-GB" sz="1600" dirty="0" smtClean="0">
                <a:latin typeface="+mn-lt"/>
              </a:rPr>
              <a:t>518bn could be needed to help people survive in poor countries before 2050</a:t>
            </a:r>
            <a:endParaRPr lang="en-GB" sz="1600" dirty="0">
              <a:latin typeface="+mn-lt"/>
            </a:endParaRPr>
          </a:p>
        </p:txBody>
      </p:sp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1898" y="5733256"/>
            <a:ext cx="1385486" cy="10324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81519" y="6212112"/>
            <a:ext cx="10262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 action="ppaction://hlinksldjump"/>
              </a:rPr>
              <a:t>BACK</a:t>
            </a:r>
            <a:endParaRPr lang="en-US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7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8130"/>
            <a:ext cx="8134672" cy="61010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6396335"/>
            <a:ext cx="365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Grassroots peacebuilding work in Western Kenya- photo from Quaker Peace &amp; Social Witness</a:t>
            </a:r>
            <a:endParaRPr lang="en-GB" sz="12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21041" y="4809926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Peacebuilding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898" y="5733256"/>
            <a:ext cx="1385486" cy="10324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81519" y="6212112"/>
            <a:ext cx="10262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BACK</a:t>
            </a:r>
            <a:endParaRPr lang="en-US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3258">
            <a:off x="7134287" y="396393"/>
            <a:ext cx="1704139" cy="1471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6542" y="404664"/>
            <a:ext cx="3283370" cy="27699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Diplomacy- getting governments and leaders talking, not fighting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Conflict prevention- working with people to find solutions before things get too hot!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n-lt"/>
              </a:rPr>
              <a:t>Training peacemakers-people who know how to use nonviolence to change things for the better</a:t>
            </a:r>
          </a:p>
          <a:p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95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0"/>
            <a:ext cx="7772400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1" t="174" r="873" b="-174"/>
          <a:stretch/>
        </p:blipFill>
        <p:spPr>
          <a:xfrm>
            <a:off x="3908216" y="214754"/>
            <a:ext cx="4894312" cy="3685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66581"/>
            <a:ext cx="5112568" cy="34100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6276623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This </a:t>
            </a:r>
            <a:r>
              <a:rPr lang="en-GB" sz="1600" dirty="0" smtClean="0">
                <a:latin typeface="+mn-lt"/>
                <a:hlinkClick r:id="rId4"/>
              </a:rPr>
              <a:t>photo from DFID </a:t>
            </a:r>
            <a:r>
              <a:rPr lang="en-GB" sz="1600" dirty="0" smtClean="0">
                <a:latin typeface="+mn-lt"/>
              </a:rPr>
              <a:t>of a school in Pakistan</a:t>
            </a:r>
            <a:endParaRPr lang="en-GB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1606" y="3900441"/>
            <a:ext cx="3653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latin typeface="+mn-lt"/>
              </a:rPr>
              <a:t>This </a:t>
            </a:r>
            <a:r>
              <a:rPr lang="en-GB" sz="1600" dirty="0" smtClean="0">
                <a:solidFill>
                  <a:srgbClr val="7030A0"/>
                </a:solidFill>
                <a:latin typeface="+mn-lt"/>
                <a:hlinkClick r:id="rId5"/>
              </a:rPr>
              <a:t>photo from the H4+ Partnership</a:t>
            </a:r>
            <a:r>
              <a:rPr lang="en-GB" sz="16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GB" sz="1600" dirty="0" smtClean="0">
                <a:latin typeface="+mn-lt"/>
              </a:rPr>
              <a:t>shows a student midwife in a hospital in Sierra Leone </a:t>
            </a:r>
            <a:endParaRPr lang="en-GB" sz="1600" dirty="0">
              <a:latin typeface="+mn-lt"/>
            </a:endParaRPr>
          </a:p>
        </p:txBody>
      </p:sp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1898" y="5733256"/>
            <a:ext cx="1385486" cy="10324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81519" y="6212112"/>
            <a:ext cx="10262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 action="ppaction://hlinksldjump"/>
              </a:rPr>
              <a:t>BACK</a:t>
            </a:r>
            <a:endParaRPr lang="en-US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9290" y="3012907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Health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4276" y="4818788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Education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518803"/>
            <a:ext cx="3179764" cy="2031325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n-lt"/>
              </a:rPr>
              <a:t>Building hospitals and train nurses and doctors so people are safer from injury and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Help people to earn a living so they can look after </a:t>
            </a:r>
            <a:r>
              <a:rPr lang="en-GB" sz="1400" dirty="0" smtClean="0">
                <a:latin typeface="+mn-lt"/>
              </a:rPr>
              <a:t>themselves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+mn-lt"/>
              </a:rPr>
              <a:t>Invest </a:t>
            </a:r>
            <a:r>
              <a:rPr lang="en-GB" sz="1400" dirty="0">
                <a:latin typeface="+mn-lt"/>
              </a:rPr>
              <a:t>in education so people learn about the world around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6180432" y="6276623"/>
            <a:ext cx="11257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</a:t>
            </a:r>
            <a:endParaRPr lang="en-US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280920" cy="1080120"/>
          </a:xfrm>
        </p:spPr>
        <p:txBody>
          <a:bodyPr/>
          <a:lstStyle/>
          <a:p>
            <a:r>
              <a:rPr lang="en-GB" sz="2400" dirty="0" smtClean="0"/>
              <a:t>The World spends </a:t>
            </a:r>
            <a:r>
              <a:rPr lang="en-GB" sz="2400" dirty="0"/>
              <a:t>$1.7 trillion </a:t>
            </a:r>
            <a:r>
              <a:rPr lang="en-GB" sz="2400" dirty="0" smtClean="0"/>
              <a:t>dollars on the military.</a:t>
            </a:r>
          </a:p>
          <a:p>
            <a:r>
              <a:rPr lang="en-GB" sz="2400" dirty="0" smtClean="0"/>
              <a:t>That’s $1,700,000,000,000</a:t>
            </a:r>
          </a:p>
          <a:p>
            <a:r>
              <a:rPr lang="en-GB" sz="2400" dirty="0" smtClean="0"/>
              <a:t>The United Kingdom is ranked the sixth biggest spender</a:t>
            </a:r>
            <a:endParaRPr lang="en-GB" sz="2400" dirty="0"/>
          </a:p>
        </p:txBody>
      </p:sp>
      <p:pic>
        <p:nvPicPr>
          <p:cNvPr id="1026" name="Picture 2" descr="http://www.viewsoftheworld.net/wp-content/uploads/2013/03/WorldMilitarySpending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604"/>
            <a:ext cx="9144000" cy="40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z="3600" dirty="0" smtClean="0"/>
              <a:t>Global military spending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691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00685" y="-35520"/>
            <a:ext cx="1943315" cy="1232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8405" y="-35520"/>
            <a:ext cx="1943315" cy="1232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5520"/>
            <a:ext cx="7772400" cy="1143000"/>
          </a:xfrm>
        </p:spPr>
        <p:txBody>
          <a:bodyPr/>
          <a:lstStyle/>
          <a:p>
            <a:r>
              <a:rPr lang="en-GB" dirty="0" smtClean="0"/>
              <a:t>Let’s vote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18"/>
          <a:stretch/>
        </p:blipFill>
        <p:spPr>
          <a:xfrm>
            <a:off x="108405" y="912376"/>
            <a:ext cx="8784075" cy="61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lyph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110C9CD-7DB3-4ADE-9882-BB0E6F00F06A}" vid="{44D6DA29-051D-471A-99BC-BD5B6659F70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QPSW Presentation</Template>
  <TotalTime>3415</TotalTime>
  <Words>483</Words>
  <Application>Microsoft Office PowerPoint</Application>
  <PresentationFormat>On-screen Show (4:3)</PresentationFormat>
  <Paragraphs>67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Glypha</vt:lpstr>
      <vt:lpstr>Tahoma</vt:lpstr>
      <vt:lpstr>Times New Roman</vt:lpstr>
      <vt:lpstr>Office Theme</vt:lpstr>
      <vt:lpstr>Budget for a safer world</vt:lpstr>
      <vt:lpstr>Two points of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military spending</vt:lpstr>
      <vt:lpstr>Let’s vote</vt:lpstr>
      <vt:lpstr>Results</vt:lpstr>
    </vt:vector>
  </TitlesOfParts>
  <Company>RSOF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Ellis Brooks</dc:creator>
  <cp:lastModifiedBy>Ellis Brooks</cp:lastModifiedBy>
  <cp:revision>83</cp:revision>
  <cp:lastPrinted>2016-03-01T11:55:32Z</cp:lastPrinted>
  <dcterms:created xsi:type="dcterms:W3CDTF">2016-01-23T19:40:16Z</dcterms:created>
  <dcterms:modified xsi:type="dcterms:W3CDTF">2016-03-02T18:07:30Z</dcterms:modified>
</cp:coreProperties>
</file>