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handoutMasterIdLst>
    <p:handoutMasterId r:id="rId23"/>
  </p:handoutMasterIdLst>
  <p:sldIdLst>
    <p:sldId id="256" r:id="rId2"/>
    <p:sldId id="299" r:id="rId3"/>
    <p:sldId id="285" r:id="rId4"/>
    <p:sldId id="311" r:id="rId5"/>
    <p:sldId id="301" r:id="rId6"/>
    <p:sldId id="300" r:id="rId7"/>
    <p:sldId id="310" r:id="rId8"/>
    <p:sldId id="287" r:id="rId9"/>
    <p:sldId id="298" r:id="rId10"/>
    <p:sldId id="314" r:id="rId11"/>
    <p:sldId id="297" r:id="rId12"/>
    <p:sldId id="295" r:id="rId13"/>
    <p:sldId id="308" r:id="rId14"/>
    <p:sldId id="289" r:id="rId15"/>
    <p:sldId id="307" r:id="rId16"/>
    <p:sldId id="292" r:id="rId17"/>
    <p:sldId id="290" r:id="rId18"/>
    <p:sldId id="304" r:id="rId19"/>
    <p:sldId id="280" r:id="rId20"/>
    <p:sldId id="313"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Hynes" initials="JH" lastIdx="10" clrIdx="0">
    <p:extLst>
      <p:ext uri="{19B8F6BF-5375-455C-9EA6-DF929625EA0E}">
        <p15:presenceInfo xmlns:p15="http://schemas.microsoft.com/office/powerpoint/2012/main" userId="S-1-5-21-1644491937-884357618-725345543-7155" providerId="AD"/>
      </p:ext>
    </p:extLst>
  </p:cmAuthor>
  <p:cmAuthor id="2" name="Suzanne Ismail" initials="SI" lastIdx="26" clrIdx="1">
    <p:extLst>
      <p:ext uri="{19B8F6BF-5375-455C-9EA6-DF929625EA0E}">
        <p15:presenceInfo xmlns:p15="http://schemas.microsoft.com/office/powerpoint/2012/main" userId="S-1-5-21-1644491937-884357618-725345543-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57537" autoAdjust="0"/>
  </p:normalViewPr>
  <p:slideViewPr>
    <p:cSldViewPr>
      <p:cViewPr varScale="1">
        <p:scale>
          <a:sx n="67" d="100"/>
          <a:sy n="67" d="100"/>
        </p:scale>
        <p:origin x="307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1446" y="-11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870" cy="495858"/>
          </a:xfrm>
          <a:prstGeom prst="rect">
            <a:avLst/>
          </a:prstGeom>
        </p:spPr>
        <p:txBody>
          <a:bodyPr vert="horz" lIns="90955" tIns="45478" rIns="90955" bIns="45478" rtlCol="0"/>
          <a:lstStyle>
            <a:lvl1pPr algn="l">
              <a:defRPr sz="1200"/>
            </a:lvl1pPr>
          </a:lstStyle>
          <a:p>
            <a:pPr>
              <a:defRPr/>
            </a:pPr>
            <a:endParaRPr lang="en-US"/>
          </a:p>
        </p:txBody>
      </p:sp>
      <p:sp>
        <p:nvSpPr>
          <p:cNvPr id="4" name="Footer Placeholder 3"/>
          <p:cNvSpPr>
            <a:spLocks noGrp="1"/>
          </p:cNvSpPr>
          <p:nvPr>
            <p:ph type="ftr" sz="quarter" idx="2"/>
          </p:nvPr>
        </p:nvSpPr>
        <p:spPr>
          <a:xfrm>
            <a:off x="1" y="9427622"/>
            <a:ext cx="2944870" cy="497438"/>
          </a:xfrm>
          <a:prstGeom prst="rect">
            <a:avLst/>
          </a:prstGeom>
        </p:spPr>
        <p:txBody>
          <a:bodyPr vert="horz" lIns="90955" tIns="45478" rIns="90955" bIns="4547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51228" y="9427622"/>
            <a:ext cx="2944869" cy="497438"/>
          </a:xfrm>
          <a:prstGeom prst="rect">
            <a:avLst/>
          </a:prstGeom>
        </p:spPr>
        <p:txBody>
          <a:bodyPr vert="horz" lIns="90955" tIns="45478" rIns="90955" bIns="45478" rtlCol="0" anchor="b"/>
          <a:lstStyle>
            <a:lvl1pPr algn="r">
              <a:defRPr sz="1200"/>
            </a:lvl1pPr>
          </a:lstStyle>
          <a:p>
            <a:pPr>
              <a:defRPr/>
            </a:pPr>
            <a:fld id="{2E0C6B29-B973-492D-BF59-D1C52BB38F49}" type="slidenum">
              <a:rPr lang="en-US"/>
              <a:pPr>
                <a:defRPr/>
              </a:pPr>
              <a:t>‹#›</a:t>
            </a:fld>
            <a:endParaRPr lang="en-US" dirty="0"/>
          </a:p>
        </p:txBody>
      </p:sp>
    </p:spTree>
    <p:extLst>
      <p:ext uri="{BB962C8B-B14F-4D97-AF65-F5344CB8AC3E}">
        <p14:creationId xmlns:p14="http://schemas.microsoft.com/office/powerpoint/2010/main" val="2205556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870" cy="495858"/>
          </a:xfrm>
          <a:prstGeom prst="rect">
            <a:avLst/>
          </a:prstGeom>
        </p:spPr>
        <p:txBody>
          <a:bodyPr vert="horz" lIns="90955" tIns="45478" rIns="90955" bIns="45478" rtlCol="0"/>
          <a:lstStyle>
            <a:lvl1pPr algn="l">
              <a:defRPr sz="1200"/>
            </a:lvl1pPr>
          </a:lstStyle>
          <a:p>
            <a:pPr>
              <a:defRPr/>
            </a:pPr>
            <a:endParaRPr lang="en-US"/>
          </a:p>
        </p:txBody>
      </p:sp>
      <p:sp>
        <p:nvSpPr>
          <p:cNvPr id="3" name="Date Placeholder 2"/>
          <p:cNvSpPr>
            <a:spLocks noGrp="1"/>
          </p:cNvSpPr>
          <p:nvPr>
            <p:ph type="dt" idx="1"/>
          </p:nvPr>
        </p:nvSpPr>
        <p:spPr>
          <a:xfrm>
            <a:off x="3851228" y="1"/>
            <a:ext cx="2944869" cy="495858"/>
          </a:xfrm>
          <a:prstGeom prst="rect">
            <a:avLst/>
          </a:prstGeom>
        </p:spPr>
        <p:txBody>
          <a:bodyPr vert="horz" lIns="90955" tIns="45478" rIns="90955" bIns="45478" rtlCol="0"/>
          <a:lstStyle>
            <a:lvl1pPr algn="r">
              <a:defRPr sz="1200"/>
            </a:lvl1pPr>
          </a:lstStyle>
          <a:p>
            <a:pPr>
              <a:defRPr/>
            </a:pPr>
            <a:fld id="{6A1E6B36-17F0-452A-977D-55068A93B659}" type="datetimeFigureOut">
              <a:rPr lang="en-US"/>
              <a:pPr>
                <a:defRPr/>
              </a:pPr>
              <a:t>9/28/2016</a:t>
            </a:fld>
            <a:endParaRPr lang="en-US" dirty="0"/>
          </a:p>
        </p:txBody>
      </p:sp>
      <p:sp>
        <p:nvSpPr>
          <p:cNvPr id="4" name="Slide Image Placeholder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0955" tIns="45478" rIns="90955" bIns="45478" rtlCol="0" anchor="ctr"/>
          <a:lstStyle/>
          <a:p>
            <a:pPr lvl="0"/>
            <a:endParaRPr lang="en-US" noProof="0" dirty="0" smtClean="0"/>
          </a:p>
        </p:txBody>
      </p:sp>
      <p:sp>
        <p:nvSpPr>
          <p:cNvPr id="5" name="Notes Placeholder 4"/>
          <p:cNvSpPr>
            <a:spLocks noGrp="1"/>
          </p:cNvSpPr>
          <p:nvPr>
            <p:ph type="body" sz="quarter" idx="3"/>
          </p:nvPr>
        </p:nvSpPr>
        <p:spPr>
          <a:xfrm>
            <a:off x="680557" y="4715392"/>
            <a:ext cx="5438140" cy="4467461"/>
          </a:xfrm>
          <a:prstGeom prst="rect">
            <a:avLst/>
          </a:prstGeom>
        </p:spPr>
        <p:txBody>
          <a:bodyPr vert="horz" lIns="90955" tIns="45478" rIns="90955" bIns="4547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1" y="9427622"/>
            <a:ext cx="2944870" cy="497438"/>
          </a:xfrm>
          <a:prstGeom prst="rect">
            <a:avLst/>
          </a:prstGeom>
        </p:spPr>
        <p:txBody>
          <a:bodyPr vert="horz" lIns="90955" tIns="45478" rIns="90955" bIns="4547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1228" y="9427622"/>
            <a:ext cx="2944869" cy="497438"/>
          </a:xfrm>
          <a:prstGeom prst="rect">
            <a:avLst/>
          </a:prstGeom>
        </p:spPr>
        <p:txBody>
          <a:bodyPr vert="horz" lIns="90955" tIns="45478" rIns="90955" bIns="45478" rtlCol="0" anchor="b"/>
          <a:lstStyle>
            <a:lvl1pPr algn="r">
              <a:defRPr sz="1200"/>
            </a:lvl1pPr>
          </a:lstStyle>
          <a:p>
            <a:pPr>
              <a:defRPr/>
            </a:pPr>
            <a:fld id="{DA1FE5FF-44FD-4E5B-A518-5B14106D1362}" type="slidenum">
              <a:rPr lang="en-US"/>
              <a:pPr>
                <a:defRPr/>
              </a:pPr>
              <a:t>‹#›</a:t>
            </a:fld>
            <a:endParaRPr lang="en-US" dirty="0"/>
          </a:p>
        </p:txBody>
      </p:sp>
    </p:spTree>
    <p:extLst>
      <p:ext uri="{BB962C8B-B14F-4D97-AF65-F5344CB8AC3E}">
        <p14:creationId xmlns:p14="http://schemas.microsoft.com/office/powerpoint/2010/main" val="3372206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spcBef>
                <a:spcPct val="0"/>
              </a:spcBef>
              <a:buFontTx/>
              <a:buNone/>
            </a:pPr>
            <a:r>
              <a:rPr lang="en-US" sz="1200" b="1" dirty="0" smtClean="0">
                <a:solidFill>
                  <a:schemeClr val="tx1"/>
                </a:solidFill>
                <a:latin typeface="Arial" panose="020B0604020202020204" pitchFamily="34" charset="0"/>
                <a:cs typeface="Arial" panose="020B0604020202020204" pitchFamily="34" charset="0"/>
              </a:rPr>
              <a:t>Why money?</a:t>
            </a:r>
          </a:p>
          <a:p>
            <a:pPr eaLnBrk="1" hangingPunct="1">
              <a:spcBef>
                <a:spcPct val="0"/>
              </a:spcBef>
              <a:buFontTx/>
              <a:buNone/>
            </a:pPr>
            <a:endParaRPr lang="en-US" sz="1200" b="1" dirty="0" smtClean="0">
              <a:solidFill>
                <a:schemeClr val="tx1"/>
              </a:solidFill>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Whether we’ve got</a:t>
            </a:r>
            <a:r>
              <a:rPr lang="en-US" sz="1200" baseline="0" dirty="0" smtClean="0">
                <a:solidFill>
                  <a:schemeClr val="tx1"/>
                </a:solidFill>
                <a:latin typeface="Arial" panose="020B0604020202020204" pitchFamily="34" charset="0"/>
                <a:cs typeface="Arial" panose="020B0604020202020204" pitchFamily="34" charset="0"/>
              </a:rPr>
              <a:t> a little or a lot, almost all of us have to make decisions about money – what we spend it on, what we give to, what we do with it when we’re not using it.</a:t>
            </a:r>
          </a:p>
          <a:p>
            <a:pPr marL="285750" indent="-285750" eaLnBrk="1" hangingPunct="1">
              <a:spcBef>
                <a:spcPct val="0"/>
              </a:spcBef>
              <a:buFont typeface="Arial" panose="020B0604020202020204" pitchFamily="34" charset="0"/>
              <a:buChar char="•"/>
            </a:pPr>
            <a:r>
              <a:rPr lang="en-US" sz="1200" baseline="0" dirty="0" smtClean="0">
                <a:solidFill>
                  <a:schemeClr val="tx1"/>
                </a:solidFill>
                <a:latin typeface="Arial" panose="020B0604020202020204" pitchFamily="34" charset="0"/>
                <a:cs typeface="Arial" panose="020B0604020202020204" pitchFamily="34" charset="0"/>
              </a:rPr>
              <a:t>We have to make those decisions personally and as meetings.  </a:t>
            </a:r>
          </a:p>
          <a:p>
            <a:pPr marL="285750" indent="-285750" eaLnBrk="1" hangingPunct="1">
              <a:spcBef>
                <a:spcPct val="0"/>
              </a:spcBef>
              <a:buFont typeface="Arial" panose="020B0604020202020204" pitchFamily="34" charset="0"/>
              <a:buChar char="•"/>
            </a:pPr>
            <a:r>
              <a:rPr lang="en-US" sz="1200" baseline="0" dirty="0" smtClean="0">
                <a:solidFill>
                  <a:schemeClr val="tx1"/>
                </a:solidFill>
                <a:latin typeface="Arial" panose="020B0604020202020204" pitchFamily="34" charset="0"/>
                <a:cs typeface="Arial" panose="020B0604020202020204" pitchFamily="34" charset="0"/>
              </a:rPr>
              <a:t>These decisions can say a lot about our values, and have a potentially significant impact on the world around us.  </a:t>
            </a:r>
          </a:p>
          <a:p>
            <a:pPr marL="285750" indent="-285750" eaLnBrk="1" hangingPunct="1">
              <a:spcBef>
                <a:spcPct val="0"/>
              </a:spcBef>
              <a:buFont typeface="Arial" panose="020B0604020202020204" pitchFamily="34" charset="0"/>
              <a:buChar char="•"/>
            </a:pPr>
            <a:r>
              <a:rPr lang="en-US" sz="1200" baseline="0" dirty="0" smtClean="0">
                <a:solidFill>
                  <a:schemeClr val="tx1"/>
                </a:solidFill>
                <a:latin typeface="Arial" panose="020B0604020202020204" pitchFamily="34" charset="0"/>
                <a:cs typeface="Arial" panose="020B0604020202020204" pitchFamily="34" charset="0"/>
              </a:rPr>
              <a:t>The potential for making informed, ethical, decisions about money is increasing at a rapid rate.</a:t>
            </a:r>
          </a:p>
          <a:p>
            <a:pPr marL="285750" indent="-285750" eaLnBrk="1" hangingPunct="1">
              <a:spcBef>
                <a:spcPct val="0"/>
              </a:spcBef>
              <a:buFont typeface="Arial" panose="020B0604020202020204" pitchFamily="34" charset="0"/>
              <a:buChar char="•"/>
            </a:pPr>
            <a:endParaRPr lang="en-US" sz="1200" baseline="0" dirty="0" smtClean="0">
              <a:solidFill>
                <a:schemeClr val="tx1"/>
              </a:solidFill>
              <a:latin typeface="Arial" panose="020B0604020202020204" pitchFamily="34" charset="0"/>
              <a:cs typeface="Arial" panose="020B0604020202020204" pitchFamily="34" charset="0"/>
            </a:endParaRPr>
          </a:p>
          <a:p>
            <a:r>
              <a:rPr lang="en-GB" sz="1200" b="1" kern="1200" dirty="0" smtClean="0">
                <a:solidFill>
                  <a:schemeClr val="tx1"/>
                </a:solidFill>
                <a:effectLst/>
                <a:latin typeface="Arial" panose="020B0604020202020204" pitchFamily="34" charset="0"/>
                <a:ea typeface="+mn-ea"/>
                <a:cs typeface="Arial" panose="020B0604020202020204" pitchFamily="34" charset="0"/>
              </a:rPr>
              <a:t>What are the aims</a:t>
            </a:r>
            <a:r>
              <a:rPr lang="en-GB" sz="1200" b="1" kern="1200" baseline="0" dirty="0" smtClean="0">
                <a:solidFill>
                  <a:schemeClr val="tx1"/>
                </a:solidFill>
                <a:effectLst/>
                <a:latin typeface="Arial" panose="020B0604020202020204" pitchFamily="34" charset="0"/>
                <a:ea typeface="+mn-ea"/>
                <a:cs typeface="Arial" panose="020B0604020202020204" pitchFamily="34" charset="0"/>
              </a:rPr>
              <a:t> of the workshop?</a:t>
            </a:r>
          </a:p>
          <a:p>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To help participants explore how the way we use our money connects to </a:t>
            </a:r>
            <a:r>
              <a:rPr lang="en-US" sz="1200" kern="1200" dirty="0" smtClean="0">
                <a:solidFill>
                  <a:schemeClr val="tx1"/>
                </a:solidFill>
                <a:effectLst/>
                <a:latin typeface="Arial" panose="020B0604020202020204" pitchFamily="34" charset="0"/>
                <a:ea typeface="+mn-ea"/>
                <a:cs typeface="Arial" panose="020B0604020202020204" pitchFamily="34" charset="0"/>
              </a:rPr>
              <a:t>our </a:t>
            </a:r>
            <a:r>
              <a:rPr lang="en-US" sz="1200" kern="1200" dirty="0" smtClean="0">
                <a:solidFill>
                  <a:schemeClr val="tx1"/>
                </a:solidFill>
                <a:effectLst/>
                <a:latin typeface="Arial" panose="020B0604020202020204" pitchFamily="34" charset="0"/>
                <a:ea typeface="+mn-ea"/>
                <a:cs typeface="Arial" panose="020B0604020202020204" pitchFamily="34" charset="0"/>
              </a:rPr>
              <a:t>Faith.</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To leave participants with a sense of the range of options that are available to them as individuals and </a:t>
            </a:r>
            <a:r>
              <a:rPr lang="en-US" sz="1200" kern="1200" dirty="0" smtClean="0">
                <a:solidFill>
                  <a:schemeClr val="tx1"/>
                </a:solidFill>
                <a:effectLst/>
                <a:latin typeface="Arial" panose="020B0604020202020204" pitchFamily="34" charset="0"/>
                <a:ea typeface="+mn-ea"/>
                <a:cs typeface="Arial" panose="020B0604020202020204" pitchFamily="34" charset="0"/>
              </a:rPr>
              <a:t>as a meeting.</a:t>
            </a:r>
            <a:endParaRPr lang="en-US" sz="1200" baseline="0" dirty="0" smtClean="0">
              <a:solidFill>
                <a:schemeClr val="tx1"/>
              </a:solidFill>
              <a:latin typeface="Arial" panose="020B0604020202020204" pitchFamily="34" charset="0"/>
              <a:cs typeface="Arial" panose="020B0604020202020204" pitchFamily="34" charset="0"/>
            </a:endParaRPr>
          </a:p>
          <a:p>
            <a:pPr eaLnBrk="1" hangingPunct="1">
              <a:spcBef>
                <a:spcPct val="0"/>
              </a:spcBef>
              <a:buFontTx/>
              <a:buChar char="-"/>
            </a:pPr>
            <a:endParaRPr lang="en-US" sz="1200" baseline="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It</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is worth a</a:t>
            </a:r>
            <a:r>
              <a:rPr lang="en-US" sz="1200" kern="1200" dirty="0" smtClean="0">
                <a:solidFill>
                  <a:schemeClr val="tx1"/>
                </a:solidFill>
                <a:effectLst/>
                <a:latin typeface="Arial" panose="020B0604020202020204" pitchFamily="34" charset="0"/>
                <a:ea typeface="+mn-ea"/>
                <a:cs typeface="Arial" panose="020B0604020202020204" pitchFamily="34" charset="0"/>
              </a:rPr>
              <a:t>cknowledging</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here</a:t>
            </a:r>
            <a:r>
              <a:rPr lang="en-US" sz="1200" kern="1200" dirty="0" smtClean="0">
                <a:solidFill>
                  <a:schemeClr val="tx1"/>
                </a:solidFill>
                <a:effectLst/>
                <a:latin typeface="Arial" panose="020B0604020202020204" pitchFamily="34" charset="0"/>
                <a:ea typeface="+mn-ea"/>
                <a:cs typeface="Arial" panose="020B0604020202020204" pitchFamily="34" charset="0"/>
              </a:rPr>
              <a:t> the fact that talking about money can be difficult, and that we should respect that.  No one should feel the need to share more than they feel comfortable with.</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Also, make it clear</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that the workshop is intended to help meetings explore the ethical issues surrounding their finances, which is a useful first step, but individuals and meetings may also need to seek professional advice.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buFontTx/>
              <a:buChar char="-"/>
            </a:pPr>
            <a:endParaRPr lang="en-US" sz="1400" baseline="0" dirty="0" smtClean="0"/>
          </a:p>
          <a:p>
            <a:pPr eaLnBrk="1" hangingPunct="1">
              <a:spcBef>
                <a:spcPct val="0"/>
              </a:spcBef>
              <a:buFontTx/>
              <a:buChar char="-"/>
            </a:pPr>
            <a:endParaRPr lang="en-US" sz="1400" dirty="0" smtClean="0"/>
          </a:p>
          <a:p>
            <a:pPr eaLnBrk="1" hangingPunct="1">
              <a:spcBef>
                <a:spcPct val="0"/>
              </a:spcBef>
              <a:buFontTx/>
              <a:buNone/>
            </a:pPr>
            <a:endParaRPr lang="en-US" sz="1400"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87B61-3F68-401A-A4D1-956BF805B785}" type="slidenum">
              <a:rPr lang="en-US" smtClean="0"/>
              <a:pPr/>
              <a:t>1</a:t>
            </a:fld>
            <a:endParaRPr lang="en-US" dirty="0" smtClean="0"/>
          </a:p>
        </p:txBody>
      </p:sp>
    </p:spTree>
    <p:extLst>
      <p:ext uri="{BB962C8B-B14F-4D97-AF65-F5344CB8AC3E}">
        <p14:creationId xmlns:p14="http://schemas.microsoft.com/office/powerpoint/2010/main" val="2112507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smtClean="0">
                <a:latin typeface="Arial" panose="020B0604020202020204" pitchFamily="34" charset="0"/>
                <a:cs typeface="Arial" panose="020B0604020202020204" pitchFamily="34" charset="0"/>
              </a:rPr>
              <a:t>BYM’s divestment</a:t>
            </a:r>
            <a:r>
              <a:rPr lang="en-GB" b="1" baseline="0" dirty="0" smtClean="0">
                <a:latin typeface="Arial" panose="020B0604020202020204" pitchFamily="34" charset="0"/>
                <a:cs typeface="Arial" panose="020B0604020202020204" pitchFamily="34" charset="0"/>
              </a:rPr>
              <a:t> from fossil fuel extraction is a good example of both negative and positive screening.</a:t>
            </a:r>
          </a:p>
          <a:p>
            <a:pPr marL="171450" indent="-171450">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In the Autumn of 2013 BYM sold its shares in Statoil and BG Group. These represented around 2% </a:t>
            </a:r>
            <a:r>
              <a:rPr lang="en-GB" baseline="0" dirty="0" smtClean="0">
                <a:latin typeface="Arial" panose="020B0604020202020204" pitchFamily="34" charset="0"/>
                <a:cs typeface="Arial" panose="020B0604020202020204" pitchFamily="34" charset="0"/>
              </a:rPr>
              <a:t>of </a:t>
            </a:r>
            <a:r>
              <a:rPr lang="en-GB" baseline="0" dirty="0" smtClean="0">
                <a:latin typeface="Arial" panose="020B0604020202020204" pitchFamily="34" charset="0"/>
                <a:cs typeface="Arial" panose="020B0604020202020204" pitchFamily="34" charset="0"/>
              </a:rPr>
              <a:t>a portfolio of about £21m. The funds released from the sale of these shares, and more, was used to invest in renewable energy. This process involved negative screening, through avoiding something we see as harmful (fossil fuel extraction), as well as positive screening, through actively looking for investment opportunities in something we see as beneficial (renewables). </a:t>
            </a:r>
          </a:p>
          <a:p>
            <a:pPr marL="171450" indent="-171450">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Increasing numbers of Local and Area Quaker Meetings and Quaker organisations are divesting their funds from fossil fuels. </a:t>
            </a:r>
          </a:p>
          <a:p>
            <a:endParaRPr lang="en-GB" dirty="0"/>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10</a:t>
            </a:fld>
            <a:endParaRPr lang="en-US" dirty="0"/>
          </a:p>
        </p:txBody>
      </p:sp>
    </p:spTree>
    <p:extLst>
      <p:ext uri="{BB962C8B-B14F-4D97-AF65-F5344CB8AC3E}">
        <p14:creationId xmlns:p14="http://schemas.microsoft.com/office/powerpoint/2010/main" val="2209013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smtClean="0">
                <a:latin typeface="Arial" panose="020B0604020202020204" pitchFamily="34" charset="0"/>
                <a:cs typeface="Arial" panose="020B0604020202020204" pitchFamily="34" charset="0"/>
              </a:rPr>
              <a:t>Engagement</a:t>
            </a:r>
          </a:p>
          <a:p>
            <a:endParaRPr lang="en-GB" b="1"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Engagement involves</a:t>
            </a:r>
            <a:r>
              <a:rPr lang="en-GB" baseline="0" dirty="0" smtClean="0">
                <a:latin typeface="Arial" panose="020B0604020202020204" pitchFamily="34" charset="0"/>
                <a:cs typeface="Arial" panose="020B0604020202020204" pitchFamily="34" charset="0"/>
              </a:rPr>
              <a:t> u</a:t>
            </a:r>
            <a:r>
              <a:rPr lang="en-GB" dirty="0" smtClean="0">
                <a:latin typeface="Arial" panose="020B0604020202020204" pitchFamily="34" charset="0"/>
                <a:cs typeface="Arial" panose="020B0604020202020204" pitchFamily="34" charset="0"/>
              </a:rPr>
              <a:t>sing the</a:t>
            </a:r>
            <a:r>
              <a:rPr lang="en-GB" baseline="0" dirty="0" smtClean="0">
                <a:latin typeface="Arial" panose="020B0604020202020204" pitchFamily="34" charset="0"/>
                <a:cs typeface="Arial" panose="020B0604020202020204" pitchFamily="34" charset="0"/>
              </a:rPr>
              <a:t> leverage that being a shareholder offers to </a:t>
            </a:r>
            <a:r>
              <a:rPr lang="en-GB" dirty="0" smtClean="0">
                <a:latin typeface="Arial" panose="020B0604020202020204" pitchFamily="34" charset="0"/>
                <a:cs typeface="Arial" panose="020B0604020202020204" pitchFamily="34" charset="0"/>
              </a:rPr>
              <a:t>try and to improve company policy and practice. It is</a:t>
            </a:r>
            <a:r>
              <a:rPr lang="en-GB" baseline="0" dirty="0" smtClean="0">
                <a:latin typeface="Arial" panose="020B0604020202020204" pitchFamily="34" charset="0"/>
                <a:cs typeface="Arial" panose="020B0604020202020204" pitchFamily="34" charset="0"/>
              </a:rPr>
              <a:t> also referred to as shareholder activism, and can involve</a:t>
            </a:r>
            <a:r>
              <a:rPr lang="en-GB" dirty="0" smtClean="0">
                <a:latin typeface="Arial" panose="020B0604020202020204" pitchFamily="34" charset="0"/>
                <a:cs typeface="Arial" panose="020B0604020202020204" pitchFamily="34" charset="0"/>
              </a:rPr>
              <a:t> groups that either happen</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to already</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own shares in a company or who deliberately buy</a:t>
            </a:r>
            <a:r>
              <a:rPr lang="en-GB" baseline="0" dirty="0" smtClean="0">
                <a:latin typeface="Arial" panose="020B0604020202020204" pitchFamily="34" charset="0"/>
                <a:cs typeface="Arial" panose="020B0604020202020204" pitchFamily="34" charset="0"/>
              </a:rPr>
              <a:t> shares in order to</a:t>
            </a:r>
            <a:r>
              <a:rPr lang="en-GB" dirty="0" smtClean="0">
                <a:latin typeface="Arial" panose="020B0604020202020204" pitchFamily="34" charset="0"/>
                <a:cs typeface="Arial" panose="020B0604020202020204" pitchFamily="34" charset="0"/>
              </a:rPr>
              <a:t> engage with the board or staff to seek changes of policy on ethical grounds. </a:t>
            </a:r>
            <a:endParaRPr lang="en-GB"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A </a:t>
            </a:r>
            <a:r>
              <a:rPr lang="en-GB" dirty="0" smtClean="0">
                <a:latin typeface="Arial" panose="020B0604020202020204" pitchFamily="34" charset="0"/>
                <a:cs typeface="Arial" panose="020B0604020202020204" pitchFamily="34" charset="0"/>
              </a:rPr>
              <a:t>group or individual who object to a company’s core activity may even buy single shares in order to attend the AGM so that they can stage a protest or ask probing questions that may be reported in the media</a:t>
            </a:r>
            <a:r>
              <a:rPr lang="en-GB" dirty="0" smtClean="0">
                <a:latin typeface="Arial" panose="020B0604020202020204" pitchFamily="34" charset="0"/>
                <a:cs typeface="Arial" panose="020B0604020202020204" pitchFamily="34" charset="0"/>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latin typeface="Arial" panose="020B0604020202020204" pitchFamily="34" charset="0"/>
                <a:cs typeface="Arial" panose="020B0604020202020204" pitchFamily="34" charset="0"/>
              </a:rPr>
              <a:t>In the run up to the London 2012 Olympics, QPSW was involved with an international coalition of investors to get hotel companies operating in London to take action to prevent instances of human trafficking and worker exploitation occurring on their premises (see image).  Hotels often rely on agency workers for many back of house roles.  Workers are often migrants. Pay is low and sometimes piece rate – which means that workers are vulnerable to exploitation.  At the same time there was a fear that there might have been an increase in sex trafficking over the Olympic period. The coalition, which between it owned assets of over $58 billion, sent letters and set up </a:t>
            </a:r>
            <a:r>
              <a:rPr lang="en-GB" baseline="0" dirty="0" smtClean="0">
                <a:latin typeface="Arial" panose="020B0604020202020204" pitchFamily="34" charset="0"/>
                <a:cs typeface="Arial" panose="020B0604020202020204" pitchFamily="34" charset="0"/>
              </a:rPr>
              <a:t>meetings with the companies. </a:t>
            </a:r>
            <a:r>
              <a:rPr lang="en-GB" baseline="0" dirty="0" smtClean="0">
                <a:latin typeface="Arial" panose="020B0604020202020204" pitchFamily="34" charset="0"/>
                <a:cs typeface="Arial" panose="020B0604020202020204" pitchFamily="34" charset="0"/>
              </a:rPr>
              <a:t>Two of the UK’s largest hotel groups, which had previously been reluctant, adopted policies on these issues and trained staff to prevent/respond to situations occurring on their premises.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11</a:t>
            </a:fld>
            <a:endParaRPr lang="en-US" dirty="0"/>
          </a:p>
        </p:txBody>
      </p:sp>
    </p:spTree>
    <p:extLst>
      <p:ext uri="{BB962C8B-B14F-4D97-AF65-F5344CB8AC3E}">
        <p14:creationId xmlns:p14="http://schemas.microsoft.com/office/powerpoint/2010/main" val="1293543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i="0" kern="1200" dirty="0" smtClean="0">
                <a:solidFill>
                  <a:schemeClr val="tx1"/>
                </a:solidFill>
                <a:latin typeface="Arial" panose="020B0604020202020204" pitchFamily="34" charset="0"/>
                <a:ea typeface="+mn-ea"/>
                <a:cs typeface="Arial" panose="020B0604020202020204" pitchFamily="34" charset="0"/>
              </a:rPr>
              <a:t>In 2007</a:t>
            </a:r>
            <a:r>
              <a:rPr lang="en-GB" sz="1200" i="0" u="none" kern="1200" dirty="0" smtClean="0">
                <a:solidFill>
                  <a:schemeClr val="tx1"/>
                </a:solidFill>
                <a:latin typeface="Arial" panose="020B0604020202020204" pitchFamily="34" charset="0"/>
                <a:ea typeface="+mn-ea"/>
                <a:cs typeface="Arial" panose="020B0604020202020204" pitchFamily="34" charset="0"/>
              </a:rPr>
              <a:t>, the Joseph Rowntree Charitable Trust (JRCT) sold nearly £2,000,000 worth of shares in the publishing company Reed Elsevier (http://www.caat.org.uk/press/press-release.php?url=130207prs). The decision followed a long period of critical engagement during which JRCT sought to persuade Reed to end its subsidiary business running arms fairs. The divestment added to the pressure brought by the Campaign Against Arms Trade and negative media coverage. Four months later, Reed announced its decision to sell the arms fairs  (http://www.caat.org.uk/press/press-release.php?url=040607prs). </a:t>
            </a:r>
          </a:p>
          <a:p>
            <a:r>
              <a:rPr lang="en-GB" sz="1200" i="0" u="none" kern="1200" dirty="0" smtClean="0">
                <a:solidFill>
                  <a:schemeClr val="tx1"/>
                </a:solidFill>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GB" u="none" baseline="0" dirty="0" smtClean="0">
                <a:latin typeface="Arial" panose="020B0604020202020204" pitchFamily="34" charset="0"/>
                <a:cs typeface="Arial" panose="020B0604020202020204" pitchFamily="34" charset="0"/>
              </a:rPr>
              <a:t>Rathbone </a:t>
            </a:r>
            <a:r>
              <a:rPr lang="en-GB" u="none" baseline="0" dirty="0" err="1" smtClean="0">
                <a:latin typeface="Arial" panose="020B0604020202020204" pitchFamily="34" charset="0"/>
                <a:cs typeface="Arial" panose="020B0604020202020204" pitchFamily="34" charset="0"/>
              </a:rPr>
              <a:t>Greenbank</a:t>
            </a:r>
            <a:r>
              <a:rPr lang="en-GB" u="none" baseline="0" dirty="0" smtClean="0">
                <a:latin typeface="Arial" panose="020B0604020202020204" pitchFamily="34" charset="0"/>
                <a:cs typeface="Arial" panose="020B0604020202020204" pitchFamily="34" charset="0"/>
              </a:rPr>
              <a:t>, the current BYM Fund Manager</a:t>
            </a:r>
            <a:r>
              <a:rPr lang="en-GB" baseline="0" dirty="0" smtClean="0">
                <a:latin typeface="Arial" panose="020B0604020202020204" pitchFamily="34" charset="0"/>
                <a:cs typeface="Arial" panose="020B0604020202020204" pitchFamily="34" charset="0"/>
              </a:rPr>
              <a:t>s were involved in the dialogue too, although they weren’t BYM fund managers at the time.</a:t>
            </a:r>
          </a:p>
          <a:p>
            <a:endParaRPr lang="en-GB"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12</a:t>
            </a:fld>
            <a:endParaRPr lang="en-US" dirty="0"/>
          </a:p>
        </p:txBody>
      </p:sp>
    </p:spTree>
    <p:extLst>
      <p:ext uri="{BB962C8B-B14F-4D97-AF65-F5344CB8AC3E}">
        <p14:creationId xmlns:p14="http://schemas.microsoft.com/office/powerpoint/2010/main" val="3602731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GB" baseline="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latin typeface="Arial" panose="020B0604020202020204" pitchFamily="34" charset="0"/>
                <a:cs typeface="Arial" panose="020B0604020202020204" pitchFamily="34" charset="0"/>
              </a:rPr>
              <a:t>Increasingly, there are opportunities for individuals and smaller institutions who own shares to take part in coordinated engagement. For example, the Ecumenical Council for Corporate Responsibility often coordinates actions that individuals can take part in as well as institutions, and Share Action provides tools for individuals to lobby their pension funds to take a more ethical approach. </a:t>
            </a:r>
            <a:endParaRPr lang="en-GB" dirty="0" smtClean="0">
              <a:latin typeface="Arial" panose="020B0604020202020204" pitchFamily="34" charset="0"/>
              <a:cs typeface="Arial" panose="020B0604020202020204" pitchFamily="34" charset="0"/>
            </a:endParaRPr>
          </a:p>
          <a:p>
            <a:pPr algn="l"/>
            <a:endParaRPr lang="en-GB" baseline="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This photo shows a member of Share Action’s AGM Army asking Shell questions about why it was member of lobby groups that </a:t>
            </a:r>
            <a:r>
              <a:rPr lang="en-GB" dirty="0" smtClean="0">
                <a:effectLst/>
                <a:latin typeface="Arial" panose="020B0604020202020204" pitchFamily="34" charset="0"/>
                <a:cs typeface="Arial" panose="020B0604020202020204" pitchFamily="34" charset="0"/>
              </a:rPr>
              <a:t>had lobbied against progressive policies in renewable</a:t>
            </a:r>
            <a:r>
              <a:rPr lang="en-GB" baseline="0" dirty="0" smtClean="0">
                <a:effectLst/>
                <a:latin typeface="Arial" panose="020B0604020202020204" pitchFamily="34" charset="0"/>
                <a:cs typeface="Arial" panose="020B0604020202020204" pitchFamily="34" charset="0"/>
              </a:rPr>
              <a:t> energy</a:t>
            </a:r>
            <a:r>
              <a:rPr lang="en-GB" dirty="0" smtClean="0">
                <a:effectLst/>
                <a:latin typeface="Arial" panose="020B0604020202020204" pitchFamily="34" charset="0"/>
                <a:cs typeface="Arial" panose="020B0604020202020204" pitchFamily="34" charset="0"/>
              </a:rPr>
              <a:t>,</a:t>
            </a:r>
            <a:r>
              <a:rPr lang="en-GB" baseline="0" dirty="0" smtClean="0">
                <a:effectLst/>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despite the fact that it publically claimed that it was in favour of renewable energy. </a:t>
            </a:r>
          </a:p>
          <a:p>
            <a:pPr marL="0" indent="0" algn="l">
              <a:buFont typeface="Arial" panose="020B0604020202020204" pitchFamily="34" charset="0"/>
              <a:buNone/>
            </a:pPr>
            <a:endParaRPr lang="en-GB" baseline="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baseline="0" dirty="0" smtClean="0">
                <a:effectLst/>
                <a:latin typeface="Arial" panose="020B0604020202020204" pitchFamily="34" charset="0"/>
                <a:cs typeface="Arial" panose="020B0604020202020204" pitchFamily="34" charset="0"/>
              </a:rPr>
              <a:t>Juliet Phillip, Campaigns Officer of </a:t>
            </a:r>
            <a:r>
              <a:rPr lang="en-GB" baseline="0" dirty="0" err="1" smtClean="0">
                <a:effectLst/>
                <a:latin typeface="Arial" panose="020B0604020202020204" pitchFamily="34" charset="0"/>
                <a:cs typeface="Arial" panose="020B0604020202020204" pitchFamily="34" charset="0"/>
              </a:rPr>
              <a:t>ShareAction</a:t>
            </a:r>
            <a:r>
              <a:rPr lang="en-GB" baseline="0" dirty="0" smtClean="0">
                <a:effectLst/>
                <a:latin typeface="Arial" panose="020B0604020202020204" pitchFamily="34" charset="0"/>
                <a:cs typeface="Arial" panose="020B0604020202020204" pitchFamily="34" charset="0"/>
              </a:rPr>
              <a:t> describes some of the events at Shell’s 2015 AGM in her blog </a:t>
            </a:r>
            <a:r>
              <a:rPr lang="en-GB" dirty="0" smtClean="0">
                <a:effectLst/>
                <a:latin typeface="Arial" panose="020B0604020202020204" pitchFamily="34" charset="0"/>
                <a:cs typeface="Arial" panose="020B0604020202020204" pitchFamily="34" charset="0"/>
              </a:rPr>
              <a:t>at </a:t>
            </a:r>
            <a:r>
              <a:rPr lang="en-GB" baseline="0" dirty="0" smtClean="0">
                <a:effectLst/>
                <a:latin typeface="Arial" panose="020B0604020202020204" pitchFamily="34" charset="0"/>
                <a:cs typeface="Arial" panose="020B0604020202020204" pitchFamily="34" charset="0"/>
              </a:rPr>
              <a:t>https://shareaction.org/live-today-at-the-circustheater-the-shell-show/  </a:t>
            </a:r>
            <a:endParaRPr lang="en-GB" dirty="0" smtClean="0">
              <a:effectLst/>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13</a:t>
            </a:fld>
            <a:endParaRPr lang="en-US" dirty="0"/>
          </a:p>
        </p:txBody>
      </p:sp>
    </p:spTree>
    <p:extLst>
      <p:ext uri="{BB962C8B-B14F-4D97-AF65-F5344CB8AC3E}">
        <p14:creationId xmlns:p14="http://schemas.microsoft.com/office/powerpoint/2010/main" val="179419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panose="020B0604020202020204" pitchFamily="34" charset="0"/>
                <a:cs typeface="Arial" panose="020B0604020202020204" pitchFamily="34" charset="0"/>
              </a:rPr>
              <a:t>Property/ buildings</a:t>
            </a:r>
          </a:p>
          <a:p>
            <a:endParaRPr lang="en-US"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For many</a:t>
            </a:r>
            <a:r>
              <a:rPr lang="en-US" baseline="0" dirty="0" smtClean="0">
                <a:latin typeface="Arial" panose="020B0604020202020204" pitchFamily="34" charset="0"/>
                <a:cs typeface="Arial" panose="020B0604020202020204" pitchFamily="34" charset="0"/>
              </a:rPr>
              <a:t> meetings their largest asset will be their Meeting House; so the way this is used can have a significant impact.</a:t>
            </a:r>
          </a:p>
          <a:p>
            <a:pPr>
              <a:buFontTx/>
              <a:buNone/>
            </a:pP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Many meetings offer low cost meeting space for groups that could not afford it otherwise.   Friends House does this for partnership groups – for example, the gifting of space for an Occupy </a:t>
            </a:r>
            <a:r>
              <a:rPr lang="en-US" baseline="0" dirty="0" smtClean="0">
                <a:latin typeface="Arial" panose="020B0604020202020204" pitchFamily="34" charset="0"/>
                <a:cs typeface="Arial" panose="020B0604020202020204" pitchFamily="34" charset="0"/>
              </a:rPr>
              <a:t>London meeting </a:t>
            </a:r>
            <a:r>
              <a:rPr lang="en-US" baseline="0" dirty="0" smtClean="0">
                <a:latin typeface="Arial" panose="020B0604020202020204" pitchFamily="34" charset="0"/>
                <a:cs typeface="Arial" panose="020B0604020202020204" pitchFamily="34" charset="0"/>
              </a:rPr>
              <a:t>shown in this picture.</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Individuals might invest in property/buildings too, either through i</a:t>
            </a:r>
            <a:r>
              <a:rPr lang="en-US" dirty="0" smtClean="0">
                <a:latin typeface="Arial" panose="020B0604020202020204" pitchFamily="34" charset="0"/>
                <a:cs typeface="Arial" panose="020B0604020202020204" pitchFamily="34" charset="0"/>
              </a:rPr>
              <a:t>ndividual investment or through a</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pooled fund.</a:t>
            </a:r>
          </a:p>
          <a:p>
            <a:pPr marL="628650" lvl="1" indent="-171450">
              <a:buFontTx/>
              <a:buChar char="-"/>
            </a:pPr>
            <a:r>
              <a:rPr lang="en-US" baseline="0" dirty="0" smtClean="0">
                <a:latin typeface="Arial" panose="020B0604020202020204" pitchFamily="34" charset="0"/>
                <a:cs typeface="Arial" panose="020B0604020202020204" pitchFamily="34" charset="0"/>
              </a:rPr>
              <a:t>This can have positive impacts, through the individual or group being a good landlord, and actively meeting social and community needs. </a:t>
            </a:r>
          </a:p>
          <a:p>
            <a:pPr marL="628650" lvl="1" indent="-171450">
              <a:buFontTx/>
              <a:buChar char="-"/>
            </a:pPr>
            <a:r>
              <a:rPr lang="en-US" baseline="0" dirty="0" smtClean="0">
                <a:latin typeface="Arial" panose="020B0604020202020204" pitchFamily="34" charset="0"/>
                <a:cs typeface="Arial" panose="020B0604020202020204" pitchFamily="34" charset="0"/>
              </a:rPr>
              <a:t>Yet it can also push up the price of houses through speculation, and perhaps creates </a:t>
            </a:r>
            <a:r>
              <a:rPr lang="en-US" baseline="0" dirty="0" smtClean="0">
                <a:latin typeface="Arial" panose="020B0604020202020204" pitchFamily="34" charset="0"/>
                <a:cs typeface="Arial" panose="020B0604020202020204" pitchFamily="34" charset="0"/>
              </a:rPr>
              <a:t>inappropriate </a:t>
            </a:r>
            <a:r>
              <a:rPr lang="en-US" baseline="0" dirty="0" smtClean="0">
                <a:latin typeface="Arial" panose="020B0604020202020204" pitchFamily="34" charset="0"/>
                <a:cs typeface="Arial" panose="020B0604020202020204" pitchFamily="34" charset="0"/>
              </a:rPr>
              <a:t>development if </a:t>
            </a:r>
            <a:r>
              <a:rPr lang="en-US" baseline="0" dirty="0" smtClean="0">
                <a:latin typeface="Arial" panose="020B0604020202020204" pitchFamily="34" charset="0"/>
                <a:cs typeface="Arial" panose="020B0604020202020204" pitchFamily="34" charset="0"/>
              </a:rPr>
              <a:t>ill-thought </a:t>
            </a:r>
            <a:r>
              <a:rPr lang="en-US" baseline="0" dirty="0" smtClean="0">
                <a:latin typeface="Arial" panose="020B0604020202020204" pitchFamily="34" charset="0"/>
                <a:cs typeface="Arial" panose="020B0604020202020204" pitchFamily="34" charset="0"/>
              </a:rPr>
              <a:t>through.</a:t>
            </a:r>
          </a:p>
          <a:p>
            <a:pPr marL="0" lv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14</a:t>
            </a:fld>
            <a:endParaRPr lang="en-US" dirty="0"/>
          </a:p>
        </p:txBody>
      </p:sp>
    </p:spTree>
    <p:extLst>
      <p:ext uri="{BB962C8B-B14F-4D97-AF65-F5344CB8AC3E}">
        <p14:creationId xmlns:p14="http://schemas.microsoft.com/office/powerpoint/2010/main" val="179744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Prompted by local redevelopment, Central England Area Meeting decided to forgo rental income and instead convert space that was previously used by commercial tenant into a community facility for peace and justice work. </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a:t>
            </a:r>
            <a:r>
              <a:rPr lang="en-US" baseline="0" dirty="0" smtClean="0">
                <a:latin typeface="Arial" panose="020B0604020202020204" pitchFamily="34" charset="0"/>
                <a:cs typeface="Arial" panose="020B0604020202020204" pitchFamily="34" charset="0"/>
              </a:rPr>
              <a:t>Peace Hub in central </a:t>
            </a:r>
            <a:r>
              <a:rPr lang="en-US" baseline="0" dirty="0" smtClean="0">
                <a:latin typeface="Arial" panose="020B0604020202020204" pitchFamily="34" charset="0"/>
                <a:cs typeface="Arial" panose="020B0604020202020204" pitchFamily="34" charset="0"/>
              </a:rPr>
              <a:t>Birmingham </a:t>
            </a:r>
            <a:r>
              <a:rPr lang="en-US" baseline="0" dirty="0" smtClean="0">
                <a:latin typeface="Arial" panose="020B0604020202020204" pitchFamily="34" charset="0"/>
                <a:cs typeface="Arial" panose="020B0604020202020204" pitchFamily="34" charset="0"/>
              </a:rPr>
              <a:t>aims to be a </a:t>
            </a:r>
            <a:r>
              <a:rPr lang="en-US" baseline="0" dirty="0" err="1" smtClean="0">
                <a:latin typeface="Arial" panose="020B0604020202020204" pitchFamily="34" charset="0"/>
                <a:cs typeface="Arial" panose="020B0604020202020204" pitchFamily="34" charset="0"/>
              </a:rPr>
              <a:t>centre</a:t>
            </a:r>
            <a:r>
              <a:rPr lang="en-US" baseline="0" dirty="0" smtClean="0">
                <a:latin typeface="Arial" panose="020B0604020202020204" pitchFamily="34" charset="0"/>
                <a:cs typeface="Arial" panose="020B0604020202020204" pitchFamily="34" charset="0"/>
              </a:rPr>
              <a:t> from which a diverse community in Central England is inspired to act for peace and justice. </a:t>
            </a:r>
          </a:p>
          <a:p>
            <a:endParaRPr lang="en-US" baseline="0" dirty="0" smtClean="0">
              <a:latin typeface="Arial" panose="020B0604020202020204" pitchFamily="34" charset="0"/>
              <a:cs typeface="Arial" panose="020B0604020202020204" pitchFamily="34" charset="0"/>
            </a:endParaRPr>
          </a:p>
          <a:p>
            <a:endParaRPr lang="en-US" baseline="0" dirty="0" smtClean="0"/>
          </a:p>
          <a:p>
            <a:pPr>
              <a:buFontTx/>
              <a:buNone/>
            </a:pPr>
            <a:endParaRPr lang="en-US" dirty="0" smtClean="0"/>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15</a:t>
            </a:fld>
            <a:endParaRPr lang="en-US" dirty="0"/>
          </a:p>
        </p:txBody>
      </p:sp>
    </p:spTree>
    <p:extLst>
      <p:ext uri="{BB962C8B-B14F-4D97-AF65-F5344CB8AC3E}">
        <p14:creationId xmlns:p14="http://schemas.microsoft.com/office/powerpoint/2010/main" val="400328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panose="020B0604020202020204" pitchFamily="34" charset="0"/>
                <a:cs typeface="Arial" panose="020B0604020202020204" pitchFamily="34" charset="0"/>
              </a:rPr>
              <a:t>Social impact investment,</a:t>
            </a:r>
            <a:r>
              <a:rPr lang="en-US" b="1" baseline="0" dirty="0" smtClean="0">
                <a:latin typeface="Arial" panose="020B0604020202020204" pitchFamily="34" charset="0"/>
                <a:cs typeface="Arial" panose="020B0604020202020204" pitchFamily="34" charset="0"/>
              </a:rPr>
              <a:t> or “positive impact”/ “mission-related” investment</a:t>
            </a:r>
          </a:p>
          <a:p>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“Mission-related” or “impact” investment, takes positive screening a step further. </a:t>
            </a:r>
            <a:r>
              <a:rPr lang="en-GB" dirty="0" smtClean="0">
                <a:latin typeface="Arial" panose="020B0604020202020204" pitchFamily="34" charset="0"/>
                <a:cs typeface="Arial" panose="020B0604020202020204" pitchFamily="34" charset="0"/>
              </a:rPr>
              <a:t>Social Impact investment is used to describe an investment that is made as </a:t>
            </a:r>
            <a:r>
              <a:rPr lang="en-GB" dirty="0" smtClean="0">
                <a:latin typeface="Arial" panose="020B0604020202020204" pitchFamily="34" charset="0"/>
                <a:cs typeface="Arial" panose="020B0604020202020204" pitchFamily="34" charset="0"/>
              </a:rPr>
              <a:t>much to promote a particular scheme or practice </a:t>
            </a:r>
            <a:r>
              <a:rPr lang="en-GB" dirty="0" smtClean="0">
                <a:latin typeface="Arial" panose="020B0604020202020204" pitchFamily="34" charset="0"/>
                <a:cs typeface="Arial" panose="020B0604020202020204" pitchFamily="34" charset="0"/>
              </a:rPr>
              <a:t>as it is for </a:t>
            </a:r>
            <a:r>
              <a:rPr lang="en-GB" dirty="0" smtClean="0">
                <a:latin typeface="Arial" panose="020B0604020202020204" pitchFamily="34" charset="0"/>
                <a:cs typeface="Arial" panose="020B0604020202020204" pitchFamily="34" charset="0"/>
              </a:rPr>
              <a:t>the sake of making money. Supporters of this approach insist that the two aims need not be in tension.</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Examples include community land and reinvestment trusts, ecological building projects, organic food and Fairtrade initiatives, and microcredit-based social development programmes.</a:t>
            </a: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These initiatives, as many are keen to point out, are not acts of charity. Although with some initiatives, their rate of return may not be as high as more conventional investments. </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It may also be riskier or harder to sell your shares as they are usually not </a:t>
            </a:r>
            <a:r>
              <a:rPr lang="en-US" baseline="0" dirty="0" smtClean="0">
                <a:latin typeface="Arial" panose="020B0604020202020204" pitchFamily="34" charset="0"/>
                <a:cs typeface="Arial" panose="020B0604020202020204" pitchFamily="34" charset="0"/>
              </a:rPr>
              <a:t>listed on </a:t>
            </a:r>
            <a:r>
              <a:rPr lang="en-US" baseline="0" dirty="0" smtClean="0">
                <a:latin typeface="Arial" panose="020B0604020202020204" pitchFamily="34" charset="0"/>
                <a:cs typeface="Arial" panose="020B0604020202020204" pitchFamily="34" charset="0"/>
              </a:rPr>
              <a:t>a stock market.  However, organizations such as </a:t>
            </a:r>
            <a:r>
              <a:rPr lang="en-US" baseline="0" dirty="0" err="1" smtClean="0">
                <a:latin typeface="Arial" panose="020B0604020202020204" pitchFamily="34" charset="0"/>
                <a:cs typeface="Arial" panose="020B0604020202020204" pitchFamily="34" charset="0"/>
              </a:rPr>
              <a:t>Ethex</a:t>
            </a:r>
            <a:r>
              <a:rPr lang="en-US" baseline="0" dirty="0" smtClean="0">
                <a:latin typeface="Arial" panose="020B0604020202020204" pitchFamily="34" charset="0"/>
                <a:cs typeface="Arial" panose="020B0604020202020204" pitchFamily="34" charset="0"/>
              </a:rPr>
              <a:t> (see further information slide) are trying to make this easier.</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This photo is from a Quaker supported project in Bristol, called “Abolish Empty Office </a:t>
            </a:r>
            <a:r>
              <a:rPr lang="en-US" baseline="0" dirty="0" smtClean="0">
                <a:latin typeface="Arial" panose="020B0604020202020204" pitchFamily="34" charset="0"/>
                <a:cs typeface="Arial" panose="020B0604020202020204" pitchFamily="34" charset="0"/>
              </a:rPr>
              <a:t>Buildings, </a:t>
            </a:r>
            <a:r>
              <a:rPr lang="en-US" baseline="0" dirty="0" smtClean="0">
                <a:latin typeface="Arial" panose="020B0604020202020204" pitchFamily="34" charset="0"/>
                <a:cs typeface="Arial" panose="020B0604020202020204" pitchFamily="34" charset="0"/>
              </a:rPr>
              <a:t>House People”. It was financed through </a:t>
            </a:r>
            <a:r>
              <a:rPr lang="en-US" baseline="0" dirty="0" err="1" smtClean="0">
                <a:latin typeface="Arial" panose="020B0604020202020204" pitchFamily="34" charset="0"/>
                <a:cs typeface="Arial" panose="020B0604020202020204" pitchFamily="34" charset="0"/>
              </a:rPr>
              <a:t>Triodos</a:t>
            </a:r>
            <a:r>
              <a:rPr lang="en-US" baseline="0" dirty="0" smtClean="0">
                <a:latin typeface="Arial" panose="020B0604020202020204" pitchFamily="34" charset="0"/>
                <a:cs typeface="Arial" panose="020B0604020202020204" pitchFamily="34" charset="0"/>
              </a:rPr>
              <a:t> bank and a community share issue which has already raised almost £300,000. </a:t>
            </a: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16</a:t>
            </a:fld>
            <a:endParaRPr lang="en-US" dirty="0"/>
          </a:p>
        </p:txBody>
      </p:sp>
    </p:spTree>
    <p:extLst>
      <p:ext uri="{BB962C8B-B14F-4D97-AF65-F5344CB8AC3E}">
        <p14:creationId xmlns:p14="http://schemas.microsoft.com/office/powerpoint/2010/main" val="2713488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latin typeface="Arial" panose="020B0604020202020204" pitchFamily="34" charset="0"/>
                <a:cs typeface="Arial" panose="020B0604020202020204" pitchFamily="34" charset="0"/>
              </a:rPr>
              <a:t>Faith</a:t>
            </a:r>
            <a:r>
              <a:rPr lang="en-US" b="1" baseline="0" dirty="0" smtClean="0">
                <a:latin typeface="Arial" panose="020B0604020202020204" pitchFamily="34" charset="0"/>
                <a:cs typeface="Arial" panose="020B0604020202020204" pitchFamily="34" charset="0"/>
              </a:rPr>
              <a:t> &amp; Finance: practical questions</a:t>
            </a:r>
          </a:p>
          <a:p>
            <a:endParaRPr lang="en-US" b="1"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With</a:t>
            </a:r>
            <a:r>
              <a:rPr lang="en-US" baseline="0" dirty="0" smtClean="0">
                <a:latin typeface="Arial" panose="020B0604020202020204" pitchFamily="34" charset="0"/>
                <a:cs typeface="Arial" panose="020B0604020202020204" pitchFamily="34" charset="0"/>
              </a:rPr>
              <a:t> all of these options, </a:t>
            </a:r>
            <a:r>
              <a:rPr lang="en-US" dirty="0" smtClean="0">
                <a:latin typeface="Arial" panose="020B0604020202020204" pitchFamily="34" charset="0"/>
                <a:cs typeface="Arial" panose="020B0604020202020204" pitchFamily="34" charset="0"/>
              </a:rPr>
              <a:t>how do you decide what’s the right thing to do with your money?</a:t>
            </a:r>
            <a:r>
              <a:rPr lang="en-US" baseline="0" dirty="0" smtClean="0">
                <a:latin typeface="Arial" panose="020B0604020202020204" pitchFamily="34" charset="0"/>
                <a:cs typeface="Arial" panose="020B0604020202020204" pitchFamily="34" charset="0"/>
              </a:rPr>
              <a:t> </a:t>
            </a: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There </a:t>
            </a:r>
            <a:r>
              <a:rPr lang="en-US" dirty="0" smtClean="0">
                <a:latin typeface="Arial" panose="020B0604020202020204" pitchFamily="34" charset="0"/>
                <a:cs typeface="Arial" panose="020B0604020202020204" pitchFamily="34" charset="0"/>
              </a:rPr>
              <a:t>is no single right answer</a:t>
            </a:r>
            <a:r>
              <a:rPr lang="en-US" baseline="0" dirty="0" smtClean="0">
                <a:latin typeface="Arial" panose="020B0604020202020204" pitchFamily="34" charset="0"/>
                <a:cs typeface="Arial" panose="020B0604020202020204" pitchFamily="34" charset="0"/>
              </a:rPr>
              <a:t> and, of course, practically </a:t>
            </a:r>
            <a:r>
              <a:rPr lang="en-US" dirty="0" smtClean="0">
                <a:latin typeface="Arial" panose="020B0604020202020204" pitchFamily="34" charset="0"/>
                <a:cs typeface="Arial" panose="020B0604020202020204" pitchFamily="34" charset="0"/>
              </a:rPr>
              <a:t>some of us may</a:t>
            </a:r>
            <a:r>
              <a:rPr lang="en-US" baseline="0" dirty="0" smtClean="0">
                <a:latin typeface="Arial" panose="020B0604020202020204" pitchFamily="34" charset="0"/>
                <a:cs typeface="Arial" panose="020B0604020202020204" pitchFamily="34" charset="0"/>
              </a:rPr>
              <a:t> have more options than others.  Nevertheless here are some practical questions to get you thinking about what’s important to your situation, as an individual or a meeting. </a:t>
            </a:r>
          </a:p>
          <a:p>
            <a:endParaRPr lang="en-US" baseline="0" dirty="0" smtClean="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You should also seek professional advice, especially if your investments are in any way complex. There are a number of advisors specialising in ethical investments.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For Quaker meetings (or other groups) there are also legal issues to consider.  Many group’s investments are overseen by committees or trustees who have a fiduciary responsibility to ensure that the investments are used in the best interest of the group. The UK authorities now explicitly recognise that charities and faith groups must be allowed to invest according to their values. Failure to do so could actually undermine those groups.  That doesn’t mean that the trustees can do as they like, but it does mean that they can take a much more rounded approach to what can be described as the group’s ‘best interests’. </a:t>
            </a:r>
          </a:p>
          <a:p>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17</a:t>
            </a:fld>
            <a:endParaRPr lang="en-US" dirty="0"/>
          </a:p>
        </p:txBody>
      </p:sp>
    </p:spTree>
    <p:extLst>
      <p:ext uri="{BB962C8B-B14F-4D97-AF65-F5344CB8AC3E}">
        <p14:creationId xmlns:p14="http://schemas.microsoft.com/office/powerpoint/2010/main" val="316191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Arial" panose="020B0604020202020204" pitchFamily="34" charset="0"/>
                <a:ea typeface="+mn-ea"/>
                <a:cs typeface="Arial" panose="020B0604020202020204" pitchFamily="34" charset="0"/>
              </a:rPr>
              <a:t>Summing up and reflections from the facilitator</a:t>
            </a: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What are the key conclusions from the workshop? </a:t>
            </a:r>
            <a:r>
              <a:rPr lang="en-US" sz="1200" kern="1200" dirty="0" smtClean="0">
                <a:solidFill>
                  <a:schemeClr val="tx1"/>
                </a:solidFill>
                <a:effectLst/>
                <a:latin typeface="Arial" panose="020B0604020202020204" pitchFamily="34" charset="0"/>
                <a:ea typeface="+mn-ea"/>
                <a:cs typeface="Arial" panose="020B0604020202020204" pitchFamily="34" charset="0"/>
              </a:rPr>
              <a:t>Will you all meet again? Are there any next steps you want to raise?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Remind people that there’s much more information about all of this on the Your faith, your finance website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(slide 18) and from the websites here.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See page 17 in the accompanying resources booklet for more information on each of</a:t>
            </a:r>
            <a:r>
              <a:rPr lang="en-GB" baseline="0" dirty="0" smtClean="0">
                <a:latin typeface="Arial" panose="020B0604020202020204" pitchFamily="34" charset="0"/>
                <a:cs typeface="Arial" panose="020B0604020202020204" pitchFamily="34" charset="0"/>
              </a:rPr>
              <a:t> these organisations.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18</a:t>
            </a:fld>
            <a:endParaRPr lang="en-US" dirty="0"/>
          </a:p>
        </p:txBody>
      </p:sp>
    </p:spTree>
    <p:extLst>
      <p:ext uri="{BB962C8B-B14F-4D97-AF65-F5344CB8AC3E}">
        <p14:creationId xmlns:p14="http://schemas.microsoft.com/office/powerpoint/2010/main" val="41881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p:txBody>
          <a:bodyPr wrap="square" numCol="1" anchor="t" anchorCtr="0" compatLnSpc="1">
            <a:prstTxWarp prst="textNoShape">
              <a:avLst/>
            </a:prstTxWarp>
            <a:normAutofit/>
          </a:bodyPr>
          <a:lstStyle/>
          <a:p>
            <a:pPr>
              <a:buFont typeface="Arial" pitchFamily="34" charset="0"/>
              <a:buNone/>
              <a:defRPr/>
            </a:pPr>
            <a:endParaRPr lang="en-GB" sz="1400" dirty="0" smtClean="0"/>
          </a:p>
          <a:p>
            <a:pPr>
              <a:buFont typeface="Arial" pitchFamily="34" charset="0"/>
              <a:buChar char="•"/>
              <a:defRPr/>
            </a:pPr>
            <a:endParaRPr lang="en-GB" sz="1400"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22B417-FF1E-422C-9BF2-D915201DF67D}" type="slidenum">
              <a:rPr lang="en-US" smtClean="0"/>
              <a:pPr/>
              <a:t>19</a:t>
            </a:fld>
            <a:endParaRPr lang="en-US" smtClean="0"/>
          </a:p>
        </p:txBody>
      </p:sp>
    </p:spTree>
    <p:extLst>
      <p:ext uri="{BB962C8B-B14F-4D97-AF65-F5344CB8AC3E}">
        <p14:creationId xmlns:p14="http://schemas.microsoft.com/office/powerpoint/2010/main" val="100436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baseline="0" dirty="0" smtClean="0">
                <a:latin typeface="Arial" panose="020B0604020202020204" pitchFamily="34" charset="0"/>
                <a:cs typeface="Arial" panose="020B0604020202020204" pitchFamily="34" charset="0"/>
              </a:rPr>
              <a:t>Why link faith and finance?</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aseline="0" dirty="0" smtClean="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For many </a:t>
            </a:r>
            <a:r>
              <a:rPr lang="en-US" sz="1200" baseline="0" dirty="0" smtClean="0">
                <a:latin typeface="Arial" panose="020B0604020202020204" pitchFamily="34" charset="0"/>
                <a:cs typeface="Arial" panose="020B0604020202020204" pitchFamily="34" charset="0"/>
              </a:rPr>
              <a:t>Friends </a:t>
            </a:r>
            <a:r>
              <a:rPr lang="en-US" sz="1200" baseline="0" dirty="0" smtClean="0">
                <a:latin typeface="Arial" panose="020B0604020202020204" pitchFamily="34" charset="0"/>
                <a:cs typeface="Arial" panose="020B0604020202020204" pitchFamily="34" charset="0"/>
              </a:rPr>
              <a:t>this won’t be new. </a:t>
            </a:r>
            <a:r>
              <a:rPr lang="en-US" sz="1200" i="1" baseline="0" dirty="0" smtClean="0">
                <a:latin typeface="Arial" panose="020B0604020202020204" pitchFamily="34" charset="0"/>
                <a:cs typeface="Arial" panose="020B0604020202020204" pitchFamily="34" charset="0"/>
              </a:rPr>
              <a:t>Quaker Faith and </a:t>
            </a:r>
            <a:r>
              <a:rPr lang="en-US" sz="1200" i="1" baseline="0" dirty="0" smtClean="0">
                <a:latin typeface="Arial" panose="020B0604020202020204" pitchFamily="34" charset="0"/>
                <a:cs typeface="Arial" panose="020B0604020202020204" pitchFamily="34" charset="0"/>
              </a:rPr>
              <a:t>Practice </a:t>
            </a:r>
            <a:r>
              <a:rPr lang="en-US" sz="1200" baseline="0" dirty="0" smtClean="0">
                <a:latin typeface="Arial" panose="020B0604020202020204" pitchFamily="34" charset="0"/>
                <a:cs typeface="Arial" panose="020B0604020202020204" pitchFamily="34" charset="0"/>
              </a:rPr>
              <a:t>has plenty of references to what a </a:t>
            </a:r>
            <a:r>
              <a:rPr lang="en-US" sz="1200" baseline="0" dirty="0" err="1" smtClean="0">
                <a:latin typeface="Arial" panose="020B0604020202020204" pitchFamily="34" charset="0"/>
                <a:cs typeface="Arial" panose="020B0604020202020204" pitchFamily="34" charset="0"/>
              </a:rPr>
              <a:t>Quakerly</a:t>
            </a:r>
            <a:r>
              <a:rPr lang="en-US" sz="1200" baseline="0" dirty="0" smtClean="0">
                <a:latin typeface="Arial" panose="020B0604020202020204" pitchFamily="34" charset="0"/>
                <a:cs typeface="Arial" panose="020B0604020202020204" pitchFamily="34" charset="0"/>
              </a:rPr>
              <a:t> approach to the use of money might look like.  </a:t>
            </a:r>
            <a:r>
              <a:rPr lang="en-US" sz="1200" baseline="0" dirty="0" smtClean="0">
                <a:latin typeface="Arial" panose="020B0604020202020204" pitchFamily="34" charset="0"/>
                <a:cs typeface="Arial" panose="020B0604020202020204" pitchFamily="34" charset="0"/>
              </a:rPr>
              <a:t>Friends have </a:t>
            </a:r>
            <a:r>
              <a:rPr lang="en-US" sz="1200" baseline="0" dirty="0" smtClean="0">
                <a:latin typeface="Arial" panose="020B0604020202020204" pitchFamily="34" charset="0"/>
                <a:cs typeface="Arial" panose="020B0604020202020204" pitchFamily="34" charset="0"/>
              </a:rPr>
              <a:t>a long tradition of being conscious of the impact of </a:t>
            </a:r>
            <a:r>
              <a:rPr lang="en-US" sz="1200" baseline="0" dirty="0" smtClean="0">
                <a:latin typeface="Arial" panose="020B0604020202020204" pitchFamily="34" charset="0"/>
                <a:cs typeface="Arial" panose="020B0604020202020204" pitchFamily="34" charset="0"/>
              </a:rPr>
              <a:t>our </a:t>
            </a:r>
            <a:r>
              <a:rPr lang="en-US" sz="1200" baseline="0" dirty="0" smtClean="0">
                <a:latin typeface="Arial" panose="020B0604020202020204" pitchFamily="34" charset="0"/>
                <a:cs typeface="Arial" panose="020B0604020202020204" pitchFamily="34" charset="0"/>
              </a:rPr>
              <a:t>money.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aseline="0" dirty="0" smtClean="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Britain Yearly Meeting has</a:t>
            </a:r>
            <a:r>
              <a:rPr lang="en-US" sz="1200" baseline="0" dirty="0" smtClean="0">
                <a:latin typeface="Arial" panose="020B0604020202020204" pitchFamily="34" charset="0"/>
                <a:cs typeface="Arial" panose="020B0604020202020204" pitchFamily="34" charset="0"/>
              </a:rPr>
              <a:t> recently made a commitment to become a low carbon, sustainable community and to work towards creating an economic system in which our Quaker testimonies can flourish. Minutes 23 and 36 </a:t>
            </a:r>
            <a:r>
              <a:rPr lang="en-US" sz="1200" baseline="0" dirty="0" smtClean="0">
                <a:latin typeface="Arial" panose="020B0604020202020204" pitchFamily="34" charset="0"/>
                <a:cs typeface="Arial" panose="020B0604020202020204" pitchFamily="34" charset="0"/>
              </a:rPr>
              <a:t>from BYM in 2011 highlight </a:t>
            </a:r>
            <a:r>
              <a:rPr lang="en-US" sz="1200" baseline="0" dirty="0" smtClean="0">
                <a:latin typeface="Arial" panose="020B0604020202020204" pitchFamily="34" charset="0"/>
                <a:cs typeface="Arial" panose="020B0604020202020204" pitchFamily="34" charset="0"/>
              </a:rPr>
              <a:t>this commitment. </a:t>
            </a:r>
            <a:r>
              <a:rPr lang="en-US" sz="1200" kern="1200" dirty="0" smtClean="0">
                <a:solidFill>
                  <a:schemeClr val="tx1"/>
                </a:solidFill>
                <a:effectLst/>
                <a:latin typeface="Arial" panose="020B0604020202020204" pitchFamily="34" charset="0"/>
                <a:ea typeface="+mn-ea"/>
                <a:cs typeface="Arial" panose="020B0604020202020204" pitchFamily="34" charset="0"/>
              </a:rPr>
              <a:t>The way we use our money can be a tool to help us bring about these changes, yet if we fail to take an active interest in how our money is managed and used, we run the risk of it undermining our testimonies and values.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QPSW set up the Your Faith, Your Finance project as a response to queries from Friends saying that they knew there was a connection between their own financial resources and these minutes, but they didn’t know where to start thinking about it. For others there will be other reasons as to why they want to think about these issues.</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You might also know that for many years, QPSW has worked through the Ecumenical Council for Corporate Responsibility to use Churches’ money as a lever to challenge poor social and environmental performance on the part of large companies.</a:t>
            </a:r>
          </a:p>
          <a:p>
            <a:pPr marL="0" lvl="0" indent="0">
              <a:buFont typeface="Arial" panose="020B0604020202020204" pitchFamily="34" charset="0"/>
              <a:buNone/>
            </a:pPr>
            <a:endParaRPr lang="en-US" sz="1200" baseline="0" dirty="0" smtClean="0">
              <a:latin typeface="+mn-lt"/>
              <a:cs typeface="Arial" panose="020B0604020202020204" pitchFamily="34" charset="0"/>
            </a:endParaRPr>
          </a:p>
          <a:p>
            <a:pPr eaLnBrk="1" hangingPunct="1">
              <a:spcBef>
                <a:spcPct val="0"/>
              </a:spcBef>
              <a:buFontTx/>
              <a:buNone/>
            </a:pPr>
            <a:endParaRPr lang="en-US" sz="1200" baseline="0" dirty="0" smtClean="0">
              <a:latin typeface="+mn-lt"/>
              <a:cs typeface="Arial" panose="020B0604020202020204" pitchFamily="34" charset="0"/>
            </a:endParaRPr>
          </a:p>
          <a:p>
            <a:pPr eaLnBrk="1" hangingPunct="1">
              <a:spcBef>
                <a:spcPct val="0"/>
              </a:spcBef>
              <a:buFontTx/>
              <a:buNone/>
            </a:pPr>
            <a:endParaRPr lang="en-US" sz="1200" dirty="0" smtClean="0">
              <a:latin typeface="+mn-lt"/>
              <a:cs typeface="Arial" panose="020B0604020202020204" pitchFamily="34" charset="0"/>
            </a:endParaRPr>
          </a:p>
          <a:p>
            <a:pPr eaLnBrk="1" hangingPunct="1">
              <a:spcBef>
                <a:spcPct val="0"/>
              </a:spcBef>
              <a:buFontTx/>
              <a:buNone/>
            </a:pPr>
            <a:endParaRPr lang="en-US" sz="1200" dirty="0" smtClean="0">
              <a:latin typeface="+mn-lt"/>
            </a:endParaRPr>
          </a:p>
          <a:p>
            <a:endParaRPr lang="en-GB" dirty="0">
              <a:latin typeface="+mn-lt"/>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2</a:t>
            </a:fld>
            <a:endParaRPr lang="en-US" dirty="0"/>
          </a:p>
        </p:txBody>
      </p:sp>
    </p:spTree>
    <p:extLst>
      <p:ext uri="{BB962C8B-B14F-4D97-AF65-F5344CB8AC3E}">
        <p14:creationId xmlns:p14="http://schemas.microsoft.com/office/powerpoint/2010/main" val="2744250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panose="020B0604020202020204" pitchFamily="34" charset="0"/>
                <a:ea typeface="+mn-ea"/>
                <a:cs typeface="Arial" panose="020B0604020202020204" pitchFamily="34" charset="0"/>
              </a:rPr>
              <a:t>Close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You may want to read out a final quote for reflection, or end with worship.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20</a:t>
            </a:fld>
            <a:endParaRPr lang="en-US" dirty="0"/>
          </a:p>
        </p:txBody>
      </p:sp>
    </p:spTree>
    <p:extLst>
      <p:ext uri="{BB962C8B-B14F-4D97-AF65-F5344CB8AC3E}">
        <p14:creationId xmlns:p14="http://schemas.microsoft.com/office/powerpoint/2010/main" val="135323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Arial" panose="020B0604020202020204" pitchFamily="34" charset="0"/>
                <a:ea typeface="+mn-ea"/>
                <a:cs typeface="Arial" panose="020B0604020202020204" pitchFamily="34" charset="0"/>
              </a:rPr>
              <a:t>Where is our money?</a:t>
            </a:r>
          </a:p>
          <a:p>
            <a:r>
              <a:rPr lang="en-US" sz="1200" kern="1200" dirty="0" smtClean="0">
                <a:solidFill>
                  <a:schemeClr val="tx1"/>
                </a:solidFill>
                <a:effectLst/>
                <a:latin typeface="Arial" panose="020B0604020202020204" pitchFamily="34" charset="0"/>
                <a:ea typeface="+mn-ea"/>
                <a:cs typeface="Arial" panose="020B0604020202020204" pitchFamily="34" charset="0"/>
              </a:rPr>
              <a:t>Ask the group to spend a few minutes thinking about money and financial resources.</a:t>
            </a:r>
            <a:endParaRPr lang="en-GB" sz="1200" b="1" kern="1200" dirty="0" smtClean="0">
              <a:solidFill>
                <a:schemeClr val="tx1"/>
              </a:solidFill>
              <a:effectLst/>
              <a:latin typeface="Arial" panose="020B0604020202020204" pitchFamily="34" charset="0"/>
              <a:ea typeface="+mn-ea"/>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Arial" panose="020B0604020202020204" pitchFamily="34" charset="0"/>
              </a:rPr>
              <a:t>Some suggestions include: </a:t>
            </a:r>
          </a:p>
          <a:p>
            <a:r>
              <a:rPr lang="en-US" sz="1200" kern="1200" dirty="0" smtClean="0">
                <a:solidFill>
                  <a:schemeClr val="tx1"/>
                </a:solidFill>
                <a:effectLst/>
                <a:latin typeface="Arial" panose="020B0604020202020204" pitchFamily="34" charset="0"/>
                <a:ea typeface="+mn-ea"/>
                <a:cs typeface="Arial" panose="020B0604020202020204" pitchFamily="34" charset="0"/>
              </a:rPr>
              <a:t>Banking arrangements</a:t>
            </a:r>
          </a:p>
          <a:p>
            <a:r>
              <a:rPr lang="en-US" sz="1200" kern="1200" dirty="0" smtClean="0">
                <a:solidFill>
                  <a:schemeClr val="tx1"/>
                </a:solidFill>
                <a:effectLst/>
                <a:latin typeface="Arial" panose="020B0604020202020204" pitchFamily="34" charset="0"/>
                <a:ea typeface="+mn-ea"/>
                <a:cs typeface="Arial" panose="020B0604020202020204" pitchFamily="34" charset="0"/>
              </a:rPr>
              <a:t>Pensions</a:t>
            </a:r>
          </a:p>
          <a:p>
            <a:r>
              <a:rPr lang="en-US" sz="1200" kern="1200" dirty="0" smtClean="0">
                <a:solidFill>
                  <a:schemeClr val="tx1"/>
                </a:solidFill>
                <a:effectLst/>
                <a:latin typeface="Arial" panose="020B0604020202020204" pitchFamily="34" charset="0"/>
                <a:ea typeface="+mn-ea"/>
                <a:cs typeface="Arial" panose="020B0604020202020204" pitchFamily="34" charset="0"/>
              </a:rPr>
              <a:t>Savings</a:t>
            </a:r>
          </a:p>
          <a:p>
            <a:r>
              <a:rPr lang="en-US" sz="1200" kern="1200" dirty="0" smtClean="0">
                <a:solidFill>
                  <a:schemeClr val="tx1"/>
                </a:solidFill>
                <a:effectLst/>
                <a:latin typeface="Arial" panose="020B0604020202020204" pitchFamily="34" charset="0"/>
                <a:ea typeface="+mn-ea"/>
                <a:cs typeface="Arial" panose="020B0604020202020204" pitchFamily="34" charset="0"/>
              </a:rPr>
              <a:t>Investment products (e.g. ISAs)</a:t>
            </a:r>
          </a:p>
          <a:p>
            <a:r>
              <a:rPr lang="en-US" sz="1200" kern="1200" dirty="0" smtClean="0">
                <a:solidFill>
                  <a:schemeClr val="tx1"/>
                </a:solidFill>
                <a:effectLst/>
                <a:latin typeface="Arial" panose="020B0604020202020204" pitchFamily="34" charset="0"/>
                <a:ea typeface="+mn-ea"/>
                <a:cs typeface="Arial" panose="020B0604020202020204" pitchFamily="34" charset="0"/>
              </a:rPr>
              <a:t>Property </a:t>
            </a:r>
          </a:p>
          <a:p>
            <a:r>
              <a:rPr lang="en-US" sz="1200" kern="1200" dirty="0" smtClean="0">
                <a:solidFill>
                  <a:schemeClr val="tx1"/>
                </a:solidFill>
                <a:effectLst/>
                <a:latin typeface="Arial" panose="020B0604020202020204" pitchFamily="34" charset="0"/>
                <a:ea typeface="+mn-ea"/>
                <a:cs typeface="Arial" panose="020B0604020202020204" pitchFamily="34" charset="0"/>
              </a:rPr>
              <a:t>Possessions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(normally items that accrue over time).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3</a:t>
            </a:fld>
            <a:endParaRPr lang="en-US" dirty="0"/>
          </a:p>
        </p:txBody>
      </p:sp>
    </p:spTree>
    <p:extLst>
      <p:ext uri="{BB962C8B-B14F-4D97-AF65-F5344CB8AC3E}">
        <p14:creationId xmlns:p14="http://schemas.microsoft.com/office/powerpoint/2010/main" val="2982414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4</a:t>
            </a:fld>
            <a:endParaRPr lang="en-US" dirty="0"/>
          </a:p>
        </p:txBody>
      </p:sp>
    </p:spTree>
    <p:extLst>
      <p:ext uri="{BB962C8B-B14F-4D97-AF65-F5344CB8AC3E}">
        <p14:creationId xmlns:p14="http://schemas.microsoft.com/office/powerpoint/2010/main" val="162096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latin typeface="Arial" panose="020B0604020202020204" pitchFamily="34" charset="0"/>
                <a:cs typeface="Arial" panose="020B0604020202020204" pitchFamily="34" charset="0"/>
              </a:rPr>
              <a:t>The banking</a:t>
            </a:r>
            <a:r>
              <a:rPr lang="en-US" b="1" baseline="0" dirty="0" smtClean="0">
                <a:latin typeface="Arial" panose="020B0604020202020204" pitchFamily="34" charset="0"/>
                <a:cs typeface="Arial" panose="020B0604020202020204" pitchFamily="34" charset="0"/>
              </a:rPr>
              <a:t> system</a:t>
            </a:r>
            <a:endParaRPr lang="en-US" b="1"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Banks pool the money we deposit with them to make loans or invest in financial markets.</a:t>
            </a:r>
            <a:r>
              <a:rPr lang="en-US"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Bank accounts may </a:t>
            </a:r>
            <a:r>
              <a:rPr lang="en-GB" u="none" dirty="0" smtClean="0">
                <a:solidFill>
                  <a:schemeClr val="tx1"/>
                </a:solidFill>
                <a:latin typeface="Arial" panose="020B0604020202020204" pitchFamily="34" charset="0"/>
                <a:cs typeface="Arial" panose="020B0604020202020204" pitchFamily="34" charset="0"/>
              </a:rPr>
              <a:t>include current accounts (to make managing your money easier on a day-to-day basis) and savings accounts (in which you gain interest while leaving your money untouched for a longer period of time).  </a:t>
            </a:r>
          </a:p>
          <a:p>
            <a:pPr marL="171450" indent="-171450">
              <a:buFont typeface="Arial" panose="020B0604020202020204" pitchFamily="34" charset="0"/>
              <a:buChar char="•"/>
            </a:pPr>
            <a:r>
              <a:rPr lang="en-GB" u="none" dirty="0" smtClean="0">
                <a:solidFill>
                  <a:schemeClr val="tx1"/>
                </a:solidFill>
                <a:latin typeface="Arial" panose="020B0604020202020204" pitchFamily="34" charset="0"/>
                <a:cs typeface="Arial" panose="020B0604020202020204" pitchFamily="34" charset="0"/>
              </a:rPr>
              <a:t>The practice of lending at interest – sometimes called usury – is at the heart of the modern banking system. It has been condemned by Jews, Christians and Muslims for most of their history. Is all lending at interest wrong? Or only if it’s at excessive rates and, if so, what is excessive? </a:t>
            </a:r>
          </a:p>
          <a:p>
            <a:pPr marL="0" indent="0">
              <a:buFont typeface="Arial" panose="020B0604020202020204" pitchFamily="34" charset="0"/>
              <a:buNone/>
            </a:pPr>
            <a:endParaRPr lang="en-US" u="none" dirty="0" smtClean="0">
              <a:solidFill>
                <a:schemeClr val="tx1"/>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u="none" dirty="0" smtClean="0">
                <a:solidFill>
                  <a:schemeClr val="tx1"/>
                </a:solidFill>
                <a:latin typeface="Arial" panose="020B0604020202020204" pitchFamily="34" charset="0"/>
                <a:cs typeface="Arial" panose="020B0604020202020204" pitchFamily="34" charset="0"/>
              </a:rPr>
              <a:t>For many people, the main ethical question about bank accounts is what the bank will do with your money. </a:t>
            </a:r>
            <a:r>
              <a:rPr lang="en-GB" sz="1200" u="none" kern="1200" dirty="0" smtClean="0">
                <a:solidFill>
                  <a:schemeClr val="tx1"/>
                </a:solidFill>
                <a:effectLst/>
                <a:latin typeface="Arial" panose="020B0604020202020204" pitchFamily="34" charset="0"/>
                <a:ea typeface="+mn-ea"/>
                <a:cs typeface="Arial" panose="020B0604020202020204" pitchFamily="34" charset="0"/>
              </a:rPr>
              <a:t>Individuals don’t have a choice about how their deposits are used and therefore, depending on the bank’s ethical policy, could be used to buy unsustainable and unethical investments. </a:t>
            </a:r>
            <a:r>
              <a:rPr lang="en-GB" u="none" dirty="0" smtClean="0">
                <a:solidFill>
                  <a:schemeClr val="tx1"/>
                </a:solidFill>
                <a:latin typeface="Arial" panose="020B0604020202020204" pitchFamily="34" charset="0"/>
                <a:cs typeface="Arial" panose="020B0604020202020204" pitchFamily="34" charset="0"/>
              </a:rPr>
              <a:t>You may want it not to fund industries to which you object (for example, arms or fossil fuels) or you may want it to be more pro-active and fund industries that you would like to see supported (such as renewable energy or social housing). You may have concerns about usury,</a:t>
            </a:r>
            <a:r>
              <a:rPr lang="en-GB" u="none" baseline="0" dirty="0" smtClean="0">
                <a:solidFill>
                  <a:schemeClr val="tx1"/>
                </a:solidFill>
                <a:latin typeface="Arial" panose="020B0604020202020204" pitchFamily="34" charset="0"/>
                <a:cs typeface="Arial" panose="020B0604020202020204" pitchFamily="34" charset="0"/>
              </a:rPr>
              <a:t> </a:t>
            </a:r>
            <a:r>
              <a:rPr lang="en-GB" u="none" dirty="0" smtClean="0">
                <a:solidFill>
                  <a:schemeClr val="tx1"/>
                </a:solidFill>
                <a:latin typeface="Arial" panose="020B0604020202020204" pitchFamily="34" charset="0"/>
                <a:cs typeface="Arial" panose="020B0604020202020204" pitchFamily="34" charset="0"/>
              </a:rPr>
              <a:t>or the bank’s ethics in other areas, such as workers’ conditions or pay ratios.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It can be useful to check the details of your banks’ ethical policy to see how closely the it matches your own values. For some useful information on the ethics of many of the large banks, visit www.moveyourmoney.org.uk/institution-types/ethical-banks/.</a:t>
            </a:r>
            <a:endParaRPr lang="en-US"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5</a:t>
            </a:fld>
            <a:endParaRPr lang="en-US" dirty="0"/>
          </a:p>
        </p:txBody>
      </p:sp>
    </p:spTree>
    <p:extLst>
      <p:ext uri="{BB962C8B-B14F-4D97-AF65-F5344CB8AC3E}">
        <p14:creationId xmlns:p14="http://schemas.microsoft.com/office/powerpoint/2010/main" val="93309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Arial" panose="020B0604020202020204" pitchFamily="34" charset="0"/>
                <a:cs typeface="Arial" panose="020B0604020202020204" pitchFamily="34" charset="0"/>
              </a:rPr>
              <a:t>Credit unions </a:t>
            </a:r>
          </a:p>
          <a:p>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This picture shows members</a:t>
            </a:r>
            <a:r>
              <a:rPr lang="en-GB" baseline="0" dirty="0" smtClean="0">
                <a:latin typeface="Arial" panose="020B0604020202020204" pitchFamily="34" charset="0"/>
                <a:cs typeface="Arial" panose="020B0604020202020204" pitchFamily="34" charset="0"/>
              </a:rPr>
              <a:t> of </a:t>
            </a:r>
            <a:r>
              <a:rPr lang="en-GB" dirty="0" smtClean="0">
                <a:latin typeface="Arial" panose="020B0604020202020204" pitchFamily="34" charset="0"/>
                <a:cs typeface="Arial" panose="020B0604020202020204" pitchFamily="34" charset="0"/>
              </a:rPr>
              <a:t>Ludlow meeting </a:t>
            </a:r>
            <a:r>
              <a:rPr lang="en-GB" baseline="0" dirty="0" smtClean="0">
                <a:latin typeface="Arial" panose="020B0604020202020204" pitchFamily="34" charset="0"/>
                <a:cs typeface="Arial" panose="020B0604020202020204" pitchFamily="34" charset="0"/>
              </a:rPr>
              <a:t>opening up accounts at their local credit union.</a:t>
            </a:r>
            <a:r>
              <a:rPr lang="en-GB" dirty="0" smtClean="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Credit unions are mutual (co-operative) organisations which offer savings accounts, affordable loans to their members </a:t>
            </a:r>
            <a:r>
              <a:rPr lang="en-GB" sz="1200" kern="1200" dirty="0" smtClean="0">
                <a:solidFill>
                  <a:schemeClr val="tx1"/>
                </a:solidFill>
                <a:effectLst/>
                <a:latin typeface="Arial" panose="020B0604020202020204" pitchFamily="34" charset="0"/>
                <a:ea typeface="+mn-ea"/>
                <a:cs typeface="Arial" panose="020B0604020202020204" pitchFamily="34" charset="0"/>
              </a:rPr>
              <a:t>and, </a:t>
            </a:r>
            <a:r>
              <a:rPr lang="en-GB" sz="1200" kern="1200" dirty="0" smtClean="0">
                <a:solidFill>
                  <a:schemeClr val="tx1"/>
                </a:solidFill>
                <a:effectLst/>
                <a:latin typeface="Arial" panose="020B0604020202020204" pitchFamily="34" charset="0"/>
                <a:ea typeface="+mn-ea"/>
                <a:cs typeface="Arial" panose="020B0604020202020204" pitchFamily="34" charset="0"/>
              </a:rPr>
              <a:t>depending on the credit union, other financial services such as current accounts. Members decide how the credit union is to be run, and elect a board and management team to run the credit union in their shared interests.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C</a:t>
            </a:r>
            <a:r>
              <a:rPr lang="en-GB" sz="1200" kern="1200" dirty="0" smtClean="0">
                <a:solidFill>
                  <a:schemeClr val="tx1"/>
                </a:solidFill>
                <a:effectLst/>
                <a:latin typeface="Arial" panose="020B0604020202020204" pitchFamily="34" charset="0"/>
                <a:ea typeface="+mn-ea"/>
                <a:cs typeface="Arial" panose="020B0604020202020204" pitchFamily="34" charset="0"/>
              </a:rPr>
              <a:t>redit unions usually require members to have a “common bond”, which</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is usually a shared geographic location, but can also be membership of a profession, club, or association. </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One way of challenging the financial exclusion </a:t>
            </a:r>
            <a:r>
              <a:rPr lang="en-GB" sz="1200" kern="1200" dirty="0" smtClean="0">
                <a:solidFill>
                  <a:schemeClr val="tx1"/>
                </a:solidFill>
                <a:effectLst/>
                <a:latin typeface="Arial" panose="020B0604020202020204" pitchFamily="34" charset="0"/>
                <a:ea typeface="+mn-ea"/>
                <a:cs typeface="Arial" panose="020B0604020202020204" pitchFamily="34" charset="0"/>
              </a:rPr>
              <a:t>experienced </a:t>
            </a:r>
            <a:r>
              <a:rPr lang="en-GB" sz="1200" kern="1200" dirty="0" smtClean="0">
                <a:solidFill>
                  <a:schemeClr val="tx1"/>
                </a:solidFill>
                <a:effectLst/>
                <a:latin typeface="Arial" panose="020B0604020202020204" pitchFamily="34" charset="0"/>
                <a:ea typeface="+mn-ea"/>
                <a:cs typeface="Arial" panose="020B0604020202020204" pitchFamily="34" charset="0"/>
              </a:rPr>
              <a:t>by many </a:t>
            </a:r>
            <a:r>
              <a:rPr lang="en-GB" sz="1200" kern="1200" dirty="0" smtClean="0">
                <a:solidFill>
                  <a:schemeClr val="tx1"/>
                </a:solidFill>
                <a:effectLst/>
                <a:latin typeface="Arial" panose="020B0604020202020204" pitchFamily="34" charset="0"/>
                <a:ea typeface="+mn-ea"/>
                <a:cs typeface="Arial" panose="020B0604020202020204" pitchFamily="34" charset="0"/>
              </a:rPr>
              <a:t>in </a:t>
            </a:r>
            <a:r>
              <a:rPr lang="en-GB" sz="1200" kern="1200" dirty="0" smtClean="0">
                <a:solidFill>
                  <a:schemeClr val="tx1"/>
                </a:solidFill>
                <a:effectLst/>
                <a:latin typeface="Arial" panose="020B0604020202020204" pitchFamily="34" charset="0"/>
                <a:ea typeface="+mn-ea"/>
                <a:cs typeface="Arial" panose="020B0604020202020204" pitchFamily="34" charset="0"/>
              </a:rPr>
              <a:t>our communities is through supporting the development and sustainability of credit unions,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as they </a:t>
            </a:r>
            <a:r>
              <a:rPr lang="en-US" sz="1200" kern="1200" dirty="0" smtClean="0">
                <a:solidFill>
                  <a:schemeClr val="tx1"/>
                </a:solidFill>
                <a:effectLst/>
                <a:latin typeface="Arial" panose="020B0604020202020204" pitchFamily="34" charset="0"/>
                <a:ea typeface="+mn-ea"/>
                <a:cs typeface="Arial" panose="020B0604020202020204" pitchFamily="34" charset="0"/>
              </a:rPr>
              <a:t>commonly deal in smaller loans than banks,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tend to have lower rates of interest and operate for</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the mutual benefit of their members</a:t>
            </a:r>
            <a:r>
              <a:rPr lang="en-US" sz="1200" kern="1200" dirty="0" smtClean="0">
                <a:solidFill>
                  <a:schemeClr val="tx1"/>
                </a:solidFill>
                <a:effectLst/>
                <a:latin typeface="Arial" panose="020B0604020202020204" pitchFamily="34" charset="0"/>
                <a:ea typeface="+mn-ea"/>
                <a:cs typeface="Arial" panose="020B0604020202020204" pitchFamily="34" charset="0"/>
              </a:rPr>
              <a:t>.</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GB" b="1" dirty="0" smtClean="0">
                <a:latin typeface="Arial" panose="020B0604020202020204" pitchFamily="34" charset="0"/>
                <a:cs typeface="Arial" panose="020B0604020202020204" pitchFamily="34" charset="0"/>
              </a:rPr>
              <a:t>Building</a:t>
            </a:r>
            <a:r>
              <a:rPr lang="en-GB" b="1" baseline="0" dirty="0" smtClean="0">
                <a:latin typeface="Arial" panose="020B0604020202020204" pitchFamily="34" charset="0"/>
                <a:cs typeface="Arial" panose="020B0604020202020204" pitchFamily="34" charset="0"/>
              </a:rPr>
              <a:t> societies</a:t>
            </a:r>
          </a:p>
          <a:p>
            <a:pPr marL="0" lvl="0" indent="0">
              <a:buFont typeface="Arial" panose="020B0604020202020204" pitchFamily="34" charset="0"/>
              <a:buNone/>
            </a:pPr>
            <a:endParaRPr lang="en-GB" b="1" baseline="0"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Building</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societies have a</a:t>
            </a:r>
            <a:r>
              <a:rPr lang="en-GB" sz="1200" kern="1200" dirty="0" smtClean="0">
                <a:solidFill>
                  <a:schemeClr val="tx1"/>
                </a:solidFill>
                <a:effectLst/>
                <a:latin typeface="Arial" panose="020B0604020202020204" pitchFamily="34" charset="0"/>
                <a:ea typeface="+mn-ea"/>
                <a:cs typeface="Arial" panose="020B0604020202020204" pitchFamily="34" charset="0"/>
              </a:rPr>
              <a:t> similar structure to credit unions,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but don’t necessarily have a stated common bond</a:t>
            </a:r>
            <a:r>
              <a:rPr lang="en-GB" sz="1200" kern="1200" dirty="0" smtClean="0">
                <a:solidFill>
                  <a:schemeClr val="tx1"/>
                </a:solidFill>
                <a:effectLst/>
                <a:latin typeface="Arial" panose="020B0604020202020204" pitchFamily="34" charset="0"/>
                <a:ea typeface="+mn-ea"/>
                <a:cs typeface="Arial" panose="020B0604020202020204" pitchFamily="34" charset="0"/>
              </a:rPr>
              <a:t>. They were originally designed to help their members to buy houses, although they now make loans for a much wider range of purposes. Several of the larger building societies also offer current accounts.</a:t>
            </a:r>
          </a:p>
          <a:p>
            <a:pPr marL="171450" lvl="0" indent="-171450">
              <a:buFont typeface="Arial" panose="020B0604020202020204" pitchFamily="34" charset="0"/>
              <a:buChar char="•"/>
            </a:pPr>
            <a:endParaRPr lang="en-GB" b="1"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effectLst/>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6</a:t>
            </a:fld>
            <a:endParaRPr lang="en-US" dirty="0"/>
          </a:p>
        </p:txBody>
      </p:sp>
    </p:spTree>
    <p:extLst>
      <p:ext uri="{BB962C8B-B14F-4D97-AF65-F5344CB8AC3E}">
        <p14:creationId xmlns:p14="http://schemas.microsoft.com/office/powerpoint/2010/main" val="201865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GB" altLang="en-US" b="1" dirty="0" smtClean="0">
                <a:latin typeface="Arial" panose="020B0604020202020204" pitchFamily="34" charset="0"/>
                <a:cs typeface="Arial" panose="020B0604020202020204" pitchFamily="34" charset="0"/>
              </a:rPr>
              <a:t>Quaker</a:t>
            </a:r>
            <a:r>
              <a:rPr lang="en-GB" altLang="en-US" b="1" baseline="0" dirty="0" smtClean="0">
                <a:latin typeface="Arial" panose="020B0604020202020204" pitchFamily="34" charset="0"/>
                <a:cs typeface="Arial" panose="020B0604020202020204" pitchFamily="34" charset="0"/>
              </a:rPr>
              <a:t> Social Housing Account </a:t>
            </a:r>
          </a:p>
          <a:p>
            <a:endParaRPr lang="en-GB"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The</a:t>
            </a:r>
            <a:r>
              <a:rPr lang="en-GB" altLang="en-US" baseline="0" dirty="0" smtClean="0">
                <a:latin typeface="Arial" panose="020B0604020202020204" pitchFamily="34" charset="0"/>
                <a:cs typeface="Arial" panose="020B0604020202020204" pitchFamily="34" charset="0"/>
              </a:rPr>
              <a:t> Quaker </a:t>
            </a:r>
            <a:r>
              <a:rPr lang="en-GB" altLang="en-US" dirty="0" smtClean="0">
                <a:latin typeface="Arial" panose="020B0604020202020204" pitchFamily="34" charset="0"/>
                <a:cs typeface="Arial" panose="020B0604020202020204" pitchFamily="34" charset="0"/>
              </a:rPr>
              <a:t>Housing Trust is the Yearly Meeting’s own housing charity. </a:t>
            </a:r>
          </a:p>
          <a:p>
            <a:pPr marL="171450" indent="-171450">
              <a:buFont typeface="Arial" panose="020B0604020202020204" pitchFamily="34" charset="0"/>
              <a:buChar char="•"/>
            </a:pPr>
            <a:endParaRPr lang="en-GB" altLang="en-US"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smtClean="0">
                <a:latin typeface="Arial" panose="020B0604020202020204" pitchFamily="34" charset="0"/>
                <a:cs typeface="Arial" panose="020B0604020202020204" pitchFamily="34" charset="0"/>
              </a:rPr>
              <a:t>It was created by Friends as a channel to turn their concern and money into practical help for people in need</a:t>
            </a:r>
            <a:r>
              <a:rPr lang="en-GB" altLang="en-US" baseline="0" dirty="0" smtClean="0">
                <a:latin typeface="Arial" panose="020B0604020202020204" pitchFamily="34" charset="0"/>
                <a:cs typeface="Arial" panose="020B0604020202020204" pitchFamily="34" charset="0"/>
              </a:rPr>
              <a:t> of housing.</a:t>
            </a:r>
            <a:r>
              <a:rPr lang="en-GB" altLang="en-US" dirty="0" smtClean="0">
                <a:latin typeface="Arial" panose="020B0604020202020204" pitchFamily="34" charset="0"/>
                <a:cs typeface="Arial" panose="020B0604020202020204" pitchFamily="34" charset="0"/>
              </a:rPr>
              <a:t> QHT does this through advice, grants and interest free loans to social housing projects. These in turn transform people’s lives by giving them a safe place in which to live. </a:t>
            </a:r>
          </a:p>
          <a:p>
            <a:pPr marL="171450" indent="-171450">
              <a:buFont typeface="Arial" panose="020B0604020202020204" pitchFamily="34" charset="0"/>
              <a:buChar char="•"/>
            </a:pPr>
            <a:endParaRPr lang="en-GB" alt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baseline="0" dirty="0" smtClean="0">
                <a:latin typeface="Arial" panose="020B0604020202020204" pitchFamily="34" charset="0"/>
                <a:cs typeface="Arial" panose="020B0604020202020204" pitchFamily="34" charset="0"/>
              </a:rPr>
              <a:t>You can open a savings account with </a:t>
            </a:r>
            <a:r>
              <a:rPr lang="en-GB" altLang="en-US" baseline="0" dirty="0" err="1" smtClean="0">
                <a:latin typeface="Arial" panose="020B0604020202020204" pitchFamily="34" charset="0"/>
                <a:cs typeface="Arial" panose="020B0604020202020204" pitchFamily="34" charset="0"/>
              </a:rPr>
              <a:t>Triodos</a:t>
            </a:r>
            <a:r>
              <a:rPr lang="en-GB" altLang="en-US" baseline="0" dirty="0" smtClean="0">
                <a:latin typeface="Arial" panose="020B0604020202020204" pitchFamily="34" charset="0"/>
                <a:cs typeface="Arial" panose="020B0604020202020204" pitchFamily="34" charset="0"/>
              </a:rPr>
              <a:t> bank called the Quaker Social Housing Saver, where your savings will be put to work supporting QHT to lift the burden of homelessness and inadequate housing. </a:t>
            </a:r>
          </a:p>
          <a:p>
            <a:pPr marL="171450" indent="-171450">
              <a:buFont typeface="Arial" panose="020B0604020202020204" pitchFamily="34" charset="0"/>
              <a:buChar char="•"/>
            </a:pPr>
            <a:endParaRPr lang="en-GB" alt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baseline="0" dirty="0" smtClean="0">
                <a:latin typeface="Arial" panose="020B0604020202020204" pitchFamily="34" charset="0"/>
                <a:cs typeface="Arial" panose="020B0604020202020204" pitchFamily="34" charset="0"/>
              </a:rPr>
              <a:t>QHT was set up to be the national channel through which Friends can directly give financial support for social housing projects, and therefore do not receive any central funding from Britain Yearly Meeting. They welcome donations from individuals and meetings, as well as the donation of legacies. You can find out more at www.qht.org.uk. </a:t>
            </a:r>
          </a:p>
          <a:p>
            <a:pPr marL="171450" indent="-171450">
              <a:buFont typeface="Arial" panose="020B0604020202020204" pitchFamily="34" charset="0"/>
              <a:buChar char="•"/>
            </a:pPr>
            <a:endParaRPr lang="en-GB" alt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baseline="0" dirty="0" smtClean="0">
                <a:latin typeface="Arial" panose="020B0604020202020204" pitchFamily="34" charset="0"/>
                <a:cs typeface="Arial" panose="020B0604020202020204" pitchFamily="34" charset="0"/>
              </a:rPr>
              <a:t>You can also support local social housing projects by bringing them to the attention of QHT as the project may be eligible for QHT help. </a:t>
            </a:r>
            <a:endParaRPr lang="en-GB" altLang="en-US" dirty="0" smtClean="0">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EFBF7A-7D1A-4C33-846C-7D08EC926DF8}" type="slidenum">
              <a:rPr lang="en-GB" altLang="en-US" smtClean="0">
                <a:latin typeface="Arial" panose="020B0604020202020204" pitchFamily="34" charset="0"/>
              </a:rPr>
              <a:pPr>
                <a:spcBef>
                  <a:spcPct val="0"/>
                </a:spcBef>
              </a:pPr>
              <a:t>7</a:t>
            </a:fld>
            <a:endParaRPr lang="en-GB" altLang="en-US" smtClean="0">
              <a:latin typeface="Arial" panose="020B0604020202020204" pitchFamily="34" charset="0"/>
            </a:endParaRPr>
          </a:p>
        </p:txBody>
      </p:sp>
    </p:spTree>
    <p:extLst>
      <p:ext uri="{BB962C8B-B14F-4D97-AF65-F5344CB8AC3E}">
        <p14:creationId xmlns:p14="http://schemas.microsoft.com/office/powerpoint/2010/main" val="99570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latin typeface="Arial" panose="020B0604020202020204" pitchFamily="34" charset="0"/>
                <a:cs typeface="Arial" panose="020B0604020202020204" pitchFamily="34" charset="0"/>
              </a:rPr>
              <a:t>Shares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This is a common form of investment for individuals and meetings. </a:t>
            </a:r>
            <a:r>
              <a:rPr lang="en-GB" dirty="0" smtClean="0">
                <a:latin typeface="Arial" panose="020B0604020202020204" pitchFamily="34" charset="0"/>
                <a:cs typeface="Arial" panose="020B0604020202020204" pitchFamily="34" charset="0"/>
              </a:rPr>
              <a:t>Some investors</a:t>
            </a:r>
            <a:r>
              <a:rPr lang="en-GB" baseline="0" dirty="0" smtClean="0">
                <a:latin typeface="Arial" panose="020B0604020202020204" pitchFamily="34" charset="0"/>
                <a:cs typeface="Arial" panose="020B0604020202020204" pitchFamily="34" charset="0"/>
              </a:rPr>
              <a:t> choose to manage their shareholdings directly, whilst others choose to use a professional investment management company. </a:t>
            </a:r>
            <a:endParaRPr lang="en-GB"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As a shareholder you are a ‘member’ or part owner of a company. It means that if things go well you do well, but if things don’t you could well lose your cash.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BYM has around £20 million invested in the stock market. Collectively, the UK Churches have over £15 billion.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While </a:t>
            </a:r>
            <a:r>
              <a:rPr lang="en-US" baseline="0" dirty="0" smtClean="0">
                <a:latin typeface="Arial" panose="020B0604020202020204" pitchFamily="34" charset="0"/>
                <a:cs typeface="Arial" panose="020B0604020202020204" pitchFamily="34" charset="0"/>
              </a:rPr>
              <a:t>you might not have shares yourself, if you have a pension the chances are that you will have some indirectly. </a:t>
            </a:r>
            <a:r>
              <a:rPr lang="en-US" baseline="0" dirty="0" err="1" smtClean="0">
                <a:latin typeface="Arial" panose="020B0604020202020204" pitchFamily="34" charset="0"/>
                <a:cs typeface="Arial" panose="020B0604020202020204" pitchFamily="34" charset="0"/>
              </a:rPr>
              <a:t>Organisations</a:t>
            </a:r>
            <a:r>
              <a:rPr lang="en-US" baseline="0" dirty="0" smtClean="0">
                <a:latin typeface="Arial" panose="020B0604020202020204" pitchFamily="34" charset="0"/>
                <a:cs typeface="Arial" panose="020B0604020202020204" pitchFamily="34" charset="0"/>
              </a:rPr>
              <a:t> that you are associated with (e.g. charities or trade unions) may also have shareholdings. </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As a shareholder you have certain rights – such as the right to information about the company, the right to attend the </a:t>
            </a:r>
            <a:r>
              <a:rPr lang="en-US" baseline="0" dirty="0" smtClean="0">
                <a:latin typeface="Arial" panose="020B0604020202020204" pitchFamily="34" charset="0"/>
                <a:cs typeface="Arial" panose="020B0604020202020204" pitchFamily="34" charset="0"/>
              </a:rPr>
              <a:t>company annual general meeting (AGM) </a:t>
            </a:r>
            <a:r>
              <a:rPr lang="en-US" baseline="0" dirty="0" smtClean="0">
                <a:latin typeface="Arial" panose="020B0604020202020204" pitchFamily="34" charset="0"/>
                <a:cs typeface="Arial" panose="020B0604020202020204" pitchFamily="34" charset="0"/>
              </a:rPr>
              <a:t>and question the </a:t>
            </a:r>
            <a:r>
              <a:rPr lang="en-US" baseline="0" dirty="0" smtClean="0">
                <a:latin typeface="Arial" panose="020B0604020202020204" pitchFamily="34" charset="0"/>
                <a:cs typeface="Arial" panose="020B0604020202020204" pitchFamily="34" charset="0"/>
              </a:rPr>
              <a:t>directors. </a:t>
            </a:r>
            <a:r>
              <a:rPr lang="en-GB" dirty="0" smtClean="0">
                <a:latin typeface="Arial" panose="020B0604020202020204" pitchFamily="34" charset="0"/>
                <a:cs typeface="Arial" panose="020B0604020202020204" pitchFamily="34" charset="0"/>
              </a:rPr>
              <a:t>Shareholders can decide whether to buy or sell a company’s shares,</a:t>
            </a:r>
            <a:r>
              <a:rPr lang="en-GB" baseline="0" dirty="0" smtClean="0">
                <a:latin typeface="Arial" panose="020B0604020202020204" pitchFamily="34" charset="0"/>
                <a:cs typeface="Arial" panose="020B0604020202020204" pitchFamily="34" charset="0"/>
              </a:rPr>
              <a:t> as well as being able to </a:t>
            </a:r>
            <a:r>
              <a:rPr lang="en-GB" dirty="0" smtClean="0">
                <a:latin typeface="Arial" panose="020B0604020202020204" pitchFamily="34" charset="0"/>
                <a:cs typeface="Arial" panose="020B0604020202020204" pitchFamily="34" charset="0"/>
              </a:rPr>
              <a:t>choose how to vote at an AGM on issues ranging from executive pay to environmental policy. Consequently,</a:t>
            </a:r>
            <a:r>
              <a:rPr lang="en-GB" baseline="0" dirty="0" smtClean="0">
                <a:latin typeface="Arial" panose="020B0604020202020204" pitchFamily="34" charset="0"/>
                <a:cs typeface="Arial" panose="020B0604020202020204" pitchFamily="34" charset="0"/>
              </a:rPr>
              <a:t> t</a:t>
            </a:r>
            <a:r>
              <a:rPr lang="en-GB" dirty="0" smtClean="0">
                <a:latin typeface="Arial" panose="020B0604020202020204" pitchFamily="34" charset="0"/>
                <a:cs typeface="Arial" panose="020B0604020202020204" pitchFamily="34" charset="0"/>
              </a:rPr>
              <a:t>hose who own large numbers of shares </a:t>
            </a:r>
            <a:r>
              <a:rPr lang="en-GB" dirty="0" smtClean="0">
                <a:latin typeface="Arial" panose="020B0604020202020204" pitchFamily="34" charset="0"/>
                <a:cs typeface="Arial" panose="020B0604020202020204" pitchFamily="34" charset="0"/>
              </a:rPr>
              <a:t>can have </a:t>
            </a:r>
            <a:r>
              <a:rPr lang="en-GB" dirty="0" smtClean="0">
                <a:latin typeface="Arial" panose="020B0604020202020204" pitchFamily="34" charset="0"/>
                <a:cs typeface="Arial" panose="020B0604020202020204" pitchFamily="34" charset="0"/>
              </a:rPr>
              <a:t>considerable influence.</a:t>
            </a:r>
            <a:r>
              <a:rPr lang="en-US" baseline="0" dirty="0" smtClean="0">
                <a:latin typeface="Arial" panose="020B0604020202020204" pitchFamily="34" charset="0"/>
                <a:cs typeface="Arial" panose="020B0604020202020204" pitchFamily="34"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For shareholders who want to invest ethically, there are three common approaches: negative screening, positive screening and engagement.</a:t>
            </a:r>
          </a:p>
          <a:p>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8</a:t>
            </a:fld>
            <a:endParaRPr lang="en-US" dirty="0"/>
          </a:p>
        </p:txBody>
      </p:sp>
    </p:spTree>
    <p:extLst>
      <p:ext uri="{BB962C8B-B14F-4D97-AF65-F5344CB8AC3E}">
        <p14:creationId xmlns:p14="http://schemas.microsoft.com/office/powerpoint/2010/main" val="1768346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1" dirty="0" smtClean="0">
                <a:latin typeface="Arial" panose="020B0604020202020204" pitchFamily="34" charset="0"/>
                <a:cs typeface="Arial" panose="020B0604020202020204" pitchFamily="34" charset="0"/>
              </a:rPr>
              <a:t>Negative screening</a:t>
            </a:r>
          </a:p>
          <a:p>
            <a:endParaRPr lang="en-GB"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This means not putting your money into industry sectors or companies with which you disagree. Some of those most commonly screened for include:</a:t>
            </a:r>
            <a:r>
              <a:rPr lang="en-GB" baseline="0" dirty="0" smtClean="0">
                <a:latin typeface="Arial" panose="020B0604020202020204" pitchFamily="34" charset="0"/>
                <a:cs typeface="Arial" panose="020B0604020202020204" pitchFamily="34" charset="0"/>
              </a:rPr>
              <a:t> a</a:t>
            </a:r>
            <a:r>
              <a:rPr lang="en-GB" dirty="0" smtClean="0">
                <a:latin typeface="Arial" panose="020B0604020202020204" pitchFamily="34" charset="0"/>
                <a:cs typeface="Arial" panose="020B0604020202020204" pitchFamily="34" charset="0"/>
              </a:rPr>
              <a:t>rms,</a:t>
            </a:r>
            <a:r>
              <a:rPr lang="en-GB" baseline="0" dirty="0" smtClean="0">
                <a:latin typeface="Arial" panose="020B0604020202020204" pitchFamily="34" charset="0"/>
                <a:cs typeface="Arial" panose="020B0604020202020204" pitchFamily="34" charset="0"/>
              </a:rPr>
              <a:t> f</a:t>
            </a:r>
            <a:r>
              <a:rPr lang="en-GB" dirty="0" smtClean="0">
                <a:latin typeface="Arial" panose="020B0604020202020204" pitchFamily="34" charset="0"/>
                <a:cs typeface="Arial" panose="020B0604020202020204" pitchFamily="34" charset="0"/>
              </a:rPr>
              <a:t>ossil fuels,</a:t>
            </a:r>
            <a:r>
              <a:rPr lang="en-GB" baseline="0" dirty="0" smtClean="0">
                <a:latin typeface="Arial" panose="020B0604020202020204" pitchFamily="34" charset="0"/>
                <a:cs typeface="Arial" panose="020B0604020202020204" pitchFamily="34" charset="0"/>
              </a:rPr>
              <a:t> a</a:t>
            </a:r>
            <a:r>
              <a:rPr lang="en-GB" dirty="0" smtClean="0">
                <a:latin typeface="Arial" panose="020B0604020202020204" pitchFamily="34" charset="0"/>
                <a:cs typeface="Arial" panose="020B0604020202020204" pitchFamily="34" charset="0"/>
              </a:rPr>
              <a:t>lcohol and tobacco,</a:t>
            </a:r>
            <a:r>
              <a:rPr lang="en-GB" baseline="0" dirty="0" smtClean="0">
                <a:latin typeface="Arial" panose="020B0604020202020204" pitchFamily="34" charset="0"/>
                <a:cs typeface="Arial" panose="020B0604020202020204" pitchFamily="34" charset="0"/>
              </a:rPr>
              <a:t> g</a:t>
            </a:r>
            <a:r>
              <a:rPr lang="en-GB" dirty="0" smtClean="0">
                <a:latin typeface="Arial" panose="020B0604020202020204" pitchFamily="34" charset="0"/>
                <a:cs typeface="Arial" panose="020B0604020202020204" pitchFamily="34" charset="0"/>
              </a:rPr>
              <a:t>ambling,</a:t>
            </a:r>
            <a:r>
              <a:rPr lang="en-GB" baseline="0" dirty="0" smtClean="0">
                <a:latin typeface="Arial" panose="020B0604020202020204" pitchFamily="34" charset="0"/>
                <a:cs typeface="Arial" panose="020B0604020202020204" pitchFamily="34" charset="0"/>
              </a:rPr>
              <a:t> p</a:t>
            </a:r>
            <a:r>
              <a:rPr lang="en-GB" dirty="0" smtClean="0">
                <a:latin typeface="Arial" panose="020B0604020202020204" pitchFamily="34" charset="0"/>
                <a:cs typeface="Arial" panose="020B0604020202020204" pitchFamily="34" charset="0"/>
              </a:rPr>
              <a:t>ornography,</a:t>
            </a:r>
            <a:r>
              <a:rPr lang="en-GB" baseline="0" dirty="0" smtClean="0">
                <a:latin typeface="Arial" panose="020B0604020202020204" pitchFamily="34" charset="0"/>
                <a:cs typeface="Arial" panose="020B0604020202020204" pitchFamily="34" charset="0"/>
              </a:rPr>
              <a:t> a</a:t>
            </a:r>
            <a:r>
              <a:rPr lang="en-GB" dirty="0" smtClean="0">
                <a:latin typeface="Arial" panose="020B0604020202020204" pitchFamily="34" charset="0"/>
                <a:cs typeface="Arial" panose="020B0604020202020204" pitchFamily="34" charset="0"/>
              </a:rPr>
              <a:t>bortion and euthanasia,</a:t>
            </a:r>
            <a:r>
              <a:rPr lang="en-GB" baseline="0" dirty="0" smtClean="0">
                <a:latin typeface="Arial" panose="020B0604020202020204" pitchFamily="34" charset="0"/>
                <a:cs typeface="Arial" panose="020B0604020202020204" pitchFamily="34" charset="0"/>
              </a:rPr>
              <a:t> a</a:t>
            </a:r>
            <a:r>
              <a:rPr lang="en-GB" dirty="0" smtClean="0">
                <a:latin typeface="Arial" panose="020B0604020202020204" pitchFamily="34" charset="0"/>
                <a:cs typeface="Arial" panose="020B0604020202020204" pitchFamily="34" charset="0"/>
              </a:rPr>
              <a:t>nimal testing. </a:t>
            </a:r>
          </a:p>
          <a:p>
            <a:pPr marL="628650" lvl="1" indent="-171450">
              <a:buFontTx/>
              <a:buChar cha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Divestment (also called disinvestment) is the practice of giving up or selling shares. This is often a difficult decision. On the one hand, you will lose the chance to use your position as a shareholder to influence the company. On the other hand,</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your divestment may </a:t>
            </a:r>
            <a:r>
              <a:rPr lang="en-GB" dirty="0" smtClean="0">
                <a:latin typeface="Arial" panose="020B0604020202020204" pitchFamily="34" charset="0"/>
                <a:cs typeface="Arial" panose="020B0604020202020204" pitchFamily="34" charset="0"/>
              </a:rPr>
              <a:t>affect</a:t>
            </a:r>
            <a:r>
              <a:rPr lang="en-GB" baseline="0" dirty="0" smtClean="0">
                <a:latin typeface="Arial" panose="020B0604020202020204" pitchFamily="34" charset="0"/>
                <a:cs typeface="Arial" panose="020B0604020202020204" pitchFamily="34" charset="0"/>
              </a:rPr>
              <a:t> the company’s reputation or </a:t>
            </a:r>
            <a:r>
              <a:rPr lang="en-GB" dirty="0" smtClean="0">
                <a:latin typeface="Arial" panose="020B0604020202020204" pitchFamily="34" charset="0"/>
                <a:cs typeface="Arial" panose="020B0604020202020204" pitchFamily="34" charset="0"/>
              </a:rPr>
              <a:t>put more pressure on the company to change</a:t>
            </a:r>
            <a:r>
              <a:rPr lang="en-GB" baseline="0" dirty="0" smtClean="0">
                <a:latin typeface="Arial" panose="020B0604020202020204" pitchFamily="34" charset="0"/>
                <a:cs typeface="Arial" panose="020B0604020202020204" pitchFamily="34" charset="0"/>
              </a:rPr>
              <a:t> - </a:t>
            </a:r>
            <a:r>
              <a:rPr lang="en-GB" dirty="0" smtClean="0">
                <a:latin typeface="Arial" panose="020B0604020202020204" pitchFamily="34" charset="0"/>
                <a:cs typeface="Arial" panose="020B0604020202020204" pitchFamily="34" charset="0"/>
              </a:rPr>
              <a:t>especially </a:t>
            </a:r>
            <a:r>
              <a:rPr lang="en-GB" dirty="0" smtClean="0">
                <a:latin typeface="Arial" panose="020B0604020202020204" pitchFamily="34" charset="0"/>
                <a:cs typeface="Arial" panose="020B0604020202020204" pitchFamily="34" charset="0"/>
              </a:rPr>
              <a:t>if you do a good job of publicising your decision.</a:t>
            </a:r>
          </a:p>
          <a:p>
            <a:endParaRPr lang="en-GB" b="1"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Positive screening</a:t>
            </a:r>
          </a:p>
          <a:p>
            <a:endParaRPr lang="en-GB"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Many ethical investors buy shares in industries and sectors they see as beneficial as a whole, such as renewable energy, recycling, environmental technology, public transport or social housing.</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Others select and invest in companies they believe to be more ethical than other companies within the same sector, for</a:t>
            </a:r>
            <a:r>
              <a:rPr lang="en-GB" baseline="0" dirty="0" smtClean="0">
                <a:latin typeface="Arial" panose="020B0604020202020204" pitchFamily="34" charset="0"/>
                <a:cs typeface="Arial" panose="020B0604020202020204" pitchFamily="34" charset="0"/>
              </a:rPr>
              <a:t> example for companies that have </a:t>
            </a:r>
            <a:r>
              <a:rPr lang="en-GB" dirty="0" smtClean="0">
                <a:latin typeface="Arial" panose="020B0604020202020204" pitchFamily="34" charset="0"/>
                <a:cs typeface="Arial" panose="020B0604020202020204" pitchFamily="34" charset="0"/>
              </a:rPr>
              <a:t>especially good policy and practice in terms of working conditions, equal opportunities, energy efficiency, recycling, or support for Fairtrade or community projects.</a:t>
            </a:r>
          </a:p>
          <a:p>
            <a:pPr marL="171450" indent="-171450">
              <a:buFont typeface="Arial" panose="020B0604020202020204" pitchFamily="34" charset="0"/>
              <a:buChar char="•"/>
            </a:pPr>
            <a:endParaRPr lang="en-GB"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A1FE5FF-44FD-4E5B-A518-5B14106D1362}" type="slidenum">
              <a:rPr lang="en-US" smtClean="0"/>
              <a:pPr>
                <a:defRPr/>
              </a:pPr>
              <a:t>9</a:t>
            </a:fld>
            <a:endParaRPr lang="en-US" dirty="0"/>
          </a:p>
        </p:txBody>
      </p:sp>
    </p:spTree>
    <p:extLst>
      <p:ext uri="{BB962C8B-B14F-4D97-AF65-F5344CB8AC3E}">
        <p14:creationId xmlns:p14="http://schemas.microsoft.com/office/powerpoint/2010/main" val="84597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D94055-B15A-4332-B22D-237993F2BEE3}" type="datetime1">
              <a:rPr lang="en-US"/>
              <a:pPr>
                <a:defRPr/>
              </a:pPr>
              <a:t>9/28/2016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D2187B-41FB-4CD7-B020-77DE4C736AD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B423CD-4B19-4981-A62C-42BD33BFC18F}" type="datetime1">
              <a:rPr lang="en-US"/>
              <a:pPr>
                <a:defRPr/>
              </a:pPr>
              <a:t>9/28/2016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DF5FFD-7B02-4DD9-9AFD-1FCECB2EC3C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90C805-94A9-4DAD-93AD-A18F03BCD5E6}" type="datetime1">
              <a:rPr lang="en-US"/>
              <a:pPr>
                <a:defRPr/>
              </a:pPr>
              <a:t>9/28/2016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64EAC5-6181-4673-BEF2-CB7514B8FC5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929591-3C35-4D59-9A4C-18C0294E64BE}" type="datetime1">
              <a:rPr lang="en-US"/>
              <a:pPr>
                <a:defRPr/>
              </a:pPr>
              <a:t>9/28/2016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765893-1688-4A29-AA87-2B9D711D43D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4958D5-EAC1-4417-A4B4-BCC99F5A0FFD}" type="datetime1">
              <a:rPr lang="en-US"/>
              <a:pPr>
                <a:defRPr/>
              </a:pPr>
              <a:t>9/28/2016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0135CF-B728-4A89-9E2D-BF38FA59EBB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89854E-3B6E-4E5F-8E1A-738CED123C88}" type="datetime1">
              <a:rPr lang="en-US"/>
              <a:pPr>
                <a:defRPr/>
              </a:pPr>
              <a:t>9/28/2016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B8E456-D34D-4938-A489-E95EB0A154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1E190C-0B34-4A34-98BB-618F8C1F97D2}" type="datetime1">
              <a:rPr lang="en-US"/>
              <a:pPr>
                <a:defRPr/>
              </a:pPr>
              <a:t>9/28/2016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FA0167-2206-4918-BB19-265D689339F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6780FF-5BE8-44F7-888F-9D00F9B6CCFC}" type="datetime1">
              <a:rPr lang="en-US"/>
              <a:pPr>
                <a:defRPr/>
              </a:pPr>
              <a:t>9/28/2016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E63F68-174B-49AF-B178-DE7561E022C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9CA4E0-85B1-4797-80D8-271D5AD8A9A1}" type="datetime1">
              <a:rPr lang="en-US"/>
              <a:pPr>
                <a:defRPr/>
              </a:pPr>
              <a:t>9/28/2016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A5E2E5-C1E5-42F0-AC09-F46223F24E1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C5CECE-D0EA-48C8-A8F6-39FB9288641D}" type="datetime1">
              <a:rPr lang="en-US"/>
              <a:pPr>
                <a:defRPr/>
              </a:pPr>
              <a:t>9/28/2016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A5A3D3-EFC2-445A-841B-131D72F647E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F2FEAA-1740-4CE7-94F7-98E7BD7E194A}" type="datetime1">
              <a:rPr lang="en-US"/>
              <a:pPr>
                <a:defRPr/>
              </a:pPr>
              <a:t>9/28/2016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328B39-2C82-4CBF-892F-FF5AA09305B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D56A09F-2309-4FAB-AD89-4C81606BF42A}" type="datetime1">
              <a:rPr lang="en-US"/>
              <a:pPr>
                <a:defRPr/>
              </a:pPr>
              <a:t>9/28/2016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BC5353C-4A7B-47C5-866C-7362FCA93D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scottishcu.org/" TargetMode="External"/><Relationship Id="rId3" Type="http://schemas.openxmlformats.org/officeDocument/2006/relationships/hyperlink" Target="http://www.yourethicalmoney.org/" TargetMode="External"/><Relationship Id="rId7" Type="http://schemas.openxmlformats.org/officeDocument/2006/relationships/hyperlink" Target="http://www.abcul.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shareaction.org/" TargetMode="External"/><Relationship Id="rId11" Type="http://schemas.openxmlformats.org/officeDocument/2006/relationships/hyperlink" Target="http://www.eccr.org.uk/" TargetMode="External"/><Relationship Id="rId5" Type="http://schemas.openxmlformats.org/officeDocument/2006/relationships/hyperlink" Target="http://www.ethicalinvestment.org.uk/" TargetMode="External"/><Relationship Id="rId10" Type="http://schemas.openxmlformats.org/officeDocument/2006/relationships/hyperlink" Target="http://www.ethex.org.uk/" TargetMode="External"/><Relationship Id="rId4" Type="http://schemas.openxmlformats.org/officeDocument/2006/relationships/hyperlink" Target="http://www.goodmoneyweek.com/" TargetMode="External"/><Relationship Id="rId9" Type="http://schemas.openxmlformats.org/officeDocument/2006/relationships/hyperlink" Target="http://www.ethicalconsumer.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0" y="0"/>
            <a:ext cx="9144000" cy="2549501"/>
          </a:xfrm>
          <a:solidFill>
            <a:schemeClr val="bg2">
              <a:lumMod val="50000"/>
            </a:schemeClr>
          </a:solidFill>
        </p:spPr>
        <p:txBody>
          <a:bodyPr/>
          <a:lstStyle/>
          <a:p>
            <a:pPr eaLnBrk="1" hangingPunct="1"/>
            <a:r>
              <a:rPr lang="en-GB" sz="6000" dirty="0" smtClean="0">
                <a:solidFill>
                  <a:schemeClr val="bg1"/>
                </a:solidFill>
              </a:rPr>
              <a:t>Your faith, your finance</a:t>
            </a:r>
            <a:r>
              <a:rPr lang="en-GB" sz="6000" dirty="0" smtClean="0"/>
              <a:t/>
            </a:r>
            <a:br>
              <a:rPr lang="en-GB" sz="6000" dirty="0" smtClean="0"/>
            </a:br>
            <a:r>
              <a:rPr lang="en-GB" sz="3200" dirty="0" smtClean="0"/>
              <a:t>A workshop from Quaker Peace </a:t>
            </a:r>
            <a:r>
              <a:rPr lang="en-GB" sz="3200" dirty="0"/>
              <a:t>&amp;</a:t>
            </a:r>
            <a:r>
              <a:rPr lang="en-GB" sz="3200" dirty="0" smtClean="0"/>
              <a:t> Social Witness</a:t>
            </a:r>
            <a:endParaRPr lang="en-US" sz="3200"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774" y="3068960"/>
            <a:ext cx="2952452" cy="29524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D5765893-1688-4A29-AA87-2B9D711D43DF}" type="slidenum">
              <a:rPr lang="en-US" smtClean="0"/>
              <a:pPr>
                <a:defRPr/>
              </a:pPr>
              <a:t>10</a:t>
            </a:fld>
            <a:endParaRPr lang="en-US" dirty="0"/>
          </a:p>
        </p:txBody>
      </p:sp>
      <p:sp>
        <p:nvSpPr>
          <p:cNvPr id="5" name="Title 1"/>
          <p:cNvSpPr txBox="1">
            <a:spLocks/>
          </p:cNvSpPr>
          <p:nvPr/>
        </p:nvSpPr>
        <p:spPr bwMode="auto">
          <a:xfrm>
            <a:off x="0" y="-11752"/>
            <a:ext cx="9144000" cy="1417638"/>
          </a:xfrm>
          <a:prstGeom prst="rect">
            <a:avLst/>
          </a:prstGeo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Britain</a:t>
            </a:r>
            <a:r>
              <a:rPr kumimoji="0" lang="en-US" sz="4400" b="1" i="0" u="none" strike="noStrike" kern="1200" cap="none" spc="0" normalizeH="0" noProof="0" dirty="0" smtClean="0">
                <a:ln>
                  <a:noFill/>
                </a:ln>
                <a:solidFill>
                  <a:schemeClr val="bg1"/>
                </a:solidFill>
                <a:effectLst/>
                <a:uLnTx/>
                <a:uFillTx/>
                <a:latin typeface="+mj-lt"/>
                <a:ea typeface="+mj-ea"/>
                <a:cs typeface="+mj-cs"/>
              </a:rPr>
              <a:t> Yearly Meeting divestment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12776"/>
            <a:ext cx="9108504" cy="5432536"/>
          </a:xfrm>
          <a:prstGeom prst="rect">
            <a:avLst/>
          </a:prstGeom>
        </p:spPr>
      </p:pic>
      <p:sp>
        <p:nvSpPr>
          <p:cNvPr id="8" name="TextBox 7"/>
          <p:cNvSpPr txBox="1"/>
          <p:nvPr/>
        </p:nvSpPr>
        <p:spPr>
          <a:xfrm>
            <a:off x="7331224" y="6421212"/>
            <a:ext cx="1584176" cy="246221"/>
          </a:xfrm>
          <a:prstGeom prst="rect">
            <a:avLst/>
          </a:prstGeom>
          <a:solidFill>
            <a:schemeClr val="bg1"/>
          </a:solidFill>
        </p:spPr>
        <p:txBody>
          <a:bodyPr wrap="square" rtlCol="0">
            <a:spAutoFit/>
          </a:bodyPr>
          <a:lstStyle/>
          <a:p>
            <a:r>
              <a:rPr lang="en-GB" sz="1000" dirty="0" smtClean="0"/>
              <a:t>Photo credit: Alan </a:t>
            </a:r>
            <a:r>
              <a:rPr lang="en-GB" sz="1000" dirty="0" err="1" smtClean="0"/>
              <a:t>Allport</a:t>
            </a:r>
            <a:endParaRPr lang="en-GB" sz="1000" dirty="0"/>
          </a:p>
        </p:txBody>
      </p:sp>
    </p:spTree>
    <p:extLst>
      <p:ext uri="{BB962C8B-B14F-4D97-AF65-F5344CB8AC3E}">
        <p14:creationId xmlns:p14="http://schemas.microsoft.com/office/powerpoint/2010/main" val="190708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0"/>
            <a:ext cx="9144000" cy="1417638"/>
          </a:xfrm>
          <a:prstGeom prst="rect">
            <a:avLst/>
          </a:prstGeo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latin typeface="+mj-lt"/>
                <a:ea typeface="+mj-ea"/>
                <a:cs typeface="+mj-cs"/>
              </a:rPr>
              <a:t>Engagement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pic>
        <p:nvPicPr>
          <p:cNvPr id="7" name="Content Placeholder 6" descr="celebration without exploitation.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417638"/>
            <a:ext cx="9144000" cy="5179714"/>
          </a:xfrm>
        </p:spPr>
      </p:pic>
      <p:sp>
        <p:nvSpPr>
          <p:cNvPr id="5" name="TextBox 4"/>
          <p:cNvSpPr txBox="1"/>
          <p:nvPr/>
        </p:nvSpPr>
        <p:spPr>
          <a:xfrm>
            <a:off x="5436096" y="6591273"/>
            <a:ext cx="3544915" cy="246221"/>
          </a:xfrm>
          <a:prstGeom prst="rect">
            <a:avLst/>
          </a:prstGeom>
          <a:solidFill>
            <a:schemeClr val="bg1"/>
          </a:solidFill>
        </p:spPr>
        <p:txBody>
          <a:bodyPr wrap="square" rtlCol="0">
            <a:spAutoFit/>
          </a:bodyPr>
          <a:lstStyle/>
          <a:p>
            <a:r>
              <a:rPr lang="en-GB" sz="1000" dirty="0" smtClean="0"/>
              <a:t>Image credit: Interfaith </a:t>
            </a:r>
            <a:r>
              <a:rPr lang="en-GB" sz="1000" dirty="0" err="1" smtClean="0"/>
              <a:t>Center</a:t>
            </a:r>
            <a:r>
              <a:rPr lang="en-GB" sz="1000" dirty="0" smtClean="0"/>
              <a:t> on Corporate Responsibility</a:t>
            </a:r>
            <a:endParaRPr lang="en-GB"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Reed AGM (CAAT camera) 017 - credit CAAT.jp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30832"/>
            <a:ext cx="9144000" cy="6858000"/>
          </a:xfrm>
        </p:spPr>
      </p:pic>
      <p:sp>
        <p:nvSpPr>
          <p:cNvPr id="4" name="Slide Number Placeholder 3"/>
          <p:cNvSpPr>
            <a:spLocks noGrp="1"/>
          </p:cNvSpPr>
          <p:nvPr>
            <p:ph type="sldNum" sz="quarter" idx="12"/>
          </p:nvPr>
        </p:nvSpPr>
        <p:spPr/>
        <p:txBody>
          <a:bodyPr/>
          <a:lstStyle/>
          <a:p>
            <a:pPr>
              <a:defRPr/>
            </a:pPr>
            <a:fld id="{D5765893-1688-4A29-AA87-2B9D711D43DF}" type="slidenum">
              <a:rPr lang="en-US" smtClean="0"/>
              <a:pPr>
                <a:defRPr/>
              </a:pPr>
              <a:t>12</a:t>
            </a:fld>
            <a:endParaRPr lang="en-US" dirty="0"/>
          </a:p>
        </p:txBody>
      </p:sp>
      <p:sp>
        <p:nvSpPr>
          <p:cNvPr id="6" name="Title 1"/>
          <p:cNvSpPr txBox="1">
            <a:spLocks/>
          </p:cNvSpPr>
          <p:nvPr/>
        </p:nvSpPr>
        <p:spPr bwMode="auto">
          <a:xfrm>
            <a:off x="0" y="0"/>
            <a:ext cx="9144000" cy="1417638"/>
          </a:xfrm>
          <a:prstGeom prst="rect">
            <a:avLst/>
          </a:prstGeo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latin typeface="+mj-lt"/>
                <a:ea typeface="+mj-ea"/>
                <a:cs typeface="+mj-cs"/>
              </a:rPr>
              <a:t>More engagement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TextBox 6"/>
          <p:cNvSpPr txBox="1"/>
          <p:nvPr/>
        </p:nvSpPr>
        <p:spPr>
          <a:xfrm>
            <a:off x="6300192" y="6453336"/>
            <a:ext cx="2680819" cy="246221"/>
          </a:xfrm>
          <a:prstGeom prst="rect">
            <a:avLst/>
          </a:prstGeom>
          <a:solidFill>
            <a:schemeClr val="bg1"/>
          </a:solidFill>
        </p:spPr>
        <p:txBody>
          <a:bodyPr wrap="square" rtlCol="0">
            <a:spAutoFit/>
          </a:bodyPr>
          <a:lstStyle/>
          <a:p>
            <a:r>
              <a:rPr lang="en-GB" sz="1000" dirty="0" smtClean="0"/>
              <a:t>Photo credit: Campaign Against Arms Trade</a:t>
            </a:r>
            <a:endParaRPr lang="en-GB"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D5765893-1688-4A29-AA87-2B9D711D43DF}" type="slidenum">
              <a:rPr lang="en-US" smtClean="0"/>
              <a:pPr>
                <a:defRPr/>
              </a:pPr>
              <a:t>13</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a:ext>
            </a:extLst>
          </a:blip>
          <a:srcRect l="-400" t="6779"/>
          <a:stretch/>
        </p:blipFill>
        <p:spPr>
          <a:xfrm>
            <a:off x="-36512" y="1340768"/>
            <a:ext cx="9180512" cy="6393086"/>
          </a:xfrm>
        </p:spPr>
      </p:pic>
      <p:sp>
        <p:nvSpPr>
          <p:cNvPr id="6" name="Title 1"/>
          <p:cNvSpPr txBox="1">
            <a:spLocks/>
          </p:cNvSpPr>
          <p:nvPr/>
        </p:nvSpPr>
        <p:spPr bwMode="auto">
          <a:xfrm>
            <a:off x="0" y="0"/>
            <a:ext cx="9144000" cy="1417638"/>
          </a:xfrm>
          <a:prstGeom prst="rect">
            <a:avLst/>
          </a:prstGeo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latin typeface="+mj-lt"/>
                <a:ea typeface="+mj-ea"/>
                <a:cs typeface="+mj-cs"/>
              </a:rPr>
              <a:t>More engagement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7092280" y="6473361"/>
            <a:ext cx="1728192" cy="246221"/>
          </a:xfrm>
          <a:prstGeom prst="rect">
            <a:avLst/>
          </a:prstGeom>
          <a:solidFill>
            <a:schemeClr val="bg1"/>
          </a:solidFill>
        </p:spPr>
        <p:txBody>
          <a:bodyPr wrap="square" rtlCol="0">
            <a:spAutoFit/>
          </a:bodyPr>
          <a:lstStyle/>
          <a:p>
            <a:r>
              <a:rPr lang="en-GB" sz="1000" dirty="0" smtClean="0"/>
              <a:t>Photo credit: Share Action</a:t>
            </a:r>
            <a:endParaRPr lang="en-GB" sz="1000" dirty="0"/>
          </a:p>
        </p:txBody>
      </p:sp>
    </p:spTree>
    <p:extLst>
      <p:ext uri="{BB962C8B-B14F-4D97-AF65-F5344CB8AC3E}">
        <p14:creationId xmlns:p14="http://schemas.microsoft.com/office/powerpoint/2010/main" val="18066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11 - A space for peace.jpg"/>
          <p:cNvPicPr>
            <a:picLocks noGrp="1" noChangeAspect="1"/>
          </p:cNvPicPr>
          <p:nvPr>
            <p:ph idx="1"/>
          </p:nvPr>
        </p:nvPicPr>
        <p:blipFill rotWithShape="1">
          <a:blip r:embed="rId3" cstate="print"/>
          <a:srcRect l="-398" t="8382" r="2" b="8853"/>
          <a:stretch/>
        </p:blipFill>
        <p:spPr>
          <a:xfrm>
            <a:off x="-36512" y="1196753"/>
            <a:ext cx="9205181" cy="5688631"/>
          </a:xfrm>
        </p:spPr>
      </p:pic>
      <p:sp>
        <p:nvSpPr>
          <p:cNvPr id="2" name="Title 1"/>
          <p:cNvSpPr>
            <a:spLocks noGrp="1"/>
          </p:cNvSpPr>
          <p:nvPr>
            <p:ph type="title"/>
          </p:nvPr>
        </p:nvSpPr>
        <p:spPr>
          <a:xfrm>
            <a:off x="0" y="0"/>
            <a:ext cx="9144000" cy="1196752"/>
          </a:xfrm>
          <a:solidFill>
            <a:schemeClr val="bg2">
              <a:lumMod val="50000"/>
            </a:schemeClr>
          </a:solidFill>
        </p:spPr>
        <p:txBody>
          <a:bodyPr/>
          <a:lstStyle/>
          <a:p>
            <a:r>
              <a:rPr lang="en-US" b="1" dirty="0" smtClean="0">
                <a:solidFill>
                  <a:schemeClr val="bg1"/>
                </a:solidFill>
              </a:rPr>
              <a:t>Property/buildings</a:t>
            </a:r>
            <a:endParaRPr lang="en-US" b="1" dirty="0">
              <a:solidFill>
                <a:schemeClr val="bg1"/>
              </a:solidFill>
            </a:endParaRPr>
          </a:p>
        </p:txBody>
      </p:sp>
      <p:sp>
        <p:nvSpPr>
          <p:cNvPr id="4" name="Slide Number Placeholder 3"/>
          <p:cNvSpPr>
            <a:spLocks noGrp="1"/>
          </p:cNvSpPr>
          <p:nvPr>
            <p:ph type="sldNum" sz="quarter" idx="12"/>
          </p:nvPr>
        </p:nvSpPr>
        <p:spPr/>
        <p:txBody>
          <a:bodyPr/>
          <a:lstStyle/>
          <a:p>
            <a:pPr>
              <a:defRPr/>
            </a:pPr>
            <a:fld id="{D5765893-1688-4A29-AA87-2B9D711D43DF}" type="slidenum">
              <a:rPr lang="en-US" smtClean="0"/>
              <a:pPr>
                <a:defRPr/>
              </a:pPr>
              <a:t>14</a:t>
            </a:fld>
            <a:endParaRPr lang="en-US" dirty="0"/>
          </a:p>
        </p:txBody>
      </p:sp>
      <p:sp>
        <p:nvSpPr>
          <p:cNvPr id="5" name="TextBox 4"/>
          <p:cNvSpPr txBox="1"/>
          <p:nvPr/>
        </p:nvSpPr>
        <p:spPr>
          <a:xfrm>
            <a:off x="6228184" y="6538912"/>
            <a:ext cx="2752827" cy="246221"/>
          </a:xfrm>
          <a:prstGeom prst="rect">
            <a:avLst/>
          </a:prstGeom>
          <a:solidFill>
            <a:schemeClr val="bg1"/>
          </a:solidFill>
        </p:spPr>
        <p:txBody>
          <a:bodyPr wrap="square" rtlCol="0">
            <a:spAutoFit/>
          </a:bodyPr>
          <a:lstStyle/>
          <a:p>
            <a:r>
              <a:rPr lang="en-GB" sz="1000" dirty="0" smtClean="0"/>
              <a:t>Photo credit: Quaker Peace &amp; Social Witness</a:t>
            </a:r>
            <a:endParaRPr lang="en-GB"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765893-1688-4A29-AA87-2B9D711D43DF}" type="slidenum">
              <a:rPr lang="en-US" smtClean="0"/>
              <a:pPr>
                <a:defRPr/>
              </a:pPr>
              <a:t>15</a:t>
            </a:fld>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53752" y="1097360"/>
            <a:ext cx="9036496" cy="5760640"/>
          </a:xfrm>
        </p:spPr>
      </p:pic>
      <p:sp>
        <p:nvSpPr>
          <p:cNvPr id="6" name="TextBox 5"/>
          <p:cNvSpPr txBox="1"/>
          <p:nvPr/>
        </p:nvSpPr>
        <p:spPr>
          <a:xfrm>
            <a:off x="6300192" y="6538912"/>
            <a:ext cx="2680819" cy="246221"/>
          </a:xfrm>
          <a:prstGeom prst="rect">
            <a:avLst/>
          </a:prstGeom>
          <a:solidFill>
            <a:schemeClr val="bg1"/>
          </a:solidFill>
        </p:spPr>
        <p:txBody>
          <a:bodyPr wrap="square" rtlCol="0">
            <a:spAutoFit/>
          </a:bodyPr>
          <a:lstStyle/>
          <a:p>
            <a:r>
              <a:rPr lang="en-GB" sz="1000" dirty="0" smtClean="0"/>
              <a:t>Photo credit: Central England Area Meeting</a:t>
            </a:r>
            <a:endParaRPr lang="en-GB" sz="1000" dirty="0"/>
          </a:p>
        </p:txBody>
      </p:sp>
      <p:sp>
        <p:nvSpPr>
          <p:cNvPr id="2" name="Title 1"/>
          <p:cNvSpPr>
            <a:spLocks noGrp="1"/>
          </p:cNvSpPr>
          <p:nvPr>
            <p:ph type="title"/>
          </p:nvPr>
        </p:nvSpPr>
        <p:spPr>
          <a:xfrm>
            <a:off x="0" y="0"/>
            <a:ext cx="9144000" cy="1196752"/>
          </a:xfrm>
          <a:solidFill>
            <a:schemeClr val="bg2">
              <a:lumMod val="50000"/>
            </a:schemeClr>
          </a:solidFill>
        </p:spPr>
        <p:txBody>
          <a:bodyPr/>
          <a:lstStyle/>
          <a:p>
            <a:r>
              <a:rPr lang="en-US" b="1" dirty="0" smtClean="0">
                <a:solidFill>
                  <a:schemeClr val="bg1"/>
                </a:solidFill>
              </a:rPr>
              <a:t>Property/buildings</a:t>
            </a:r>
            <a:endParaRPr lang="en-US" b="1" dirty="0">
              <a:solidFill>
                <a:schemeClr val="bg1"/>
              </a:solidFill>
            </a:endParaRPr>
          </a:p>
        </p:txBody>
      </p:sp>
    </p:spTree>
    <p:extLst>
      <p:ext uri="{BB962C8B-B14F-4D97-AF65-F5344CB8AC3E}">
        <p14:creationId xmlns:p14="http://schemas.microsoft.com/office/powerpoint/2010/main" val="687395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1"/>
          <a:stretch/>
        </p:blipFill>
        <p:spPr>
          <a:xfrm>
            <a:off x="35496" y="1052736"/>
            <a:ext cx="9121318" cy="5805264"/>
          </a:xfrm>
        </p:spPr>
      </p:pic>
      <p:sp>
        <p:nvSpPr>
          <p:cNvPr id="8" name="Title 1"/>
          <p:cNvSpPr txBox="1">
            <a:spLocks noGrp="1"/>
          </p:cNvSpPr>
          <p:nvPr>
            <p:ph type="title"/>
          </p:nvPr>
        </p:nvSpPr>
        <p:spPr bwMode="auto">
          <a:xfrm>
            <a:off x="0" y="0"/>
            <a:ext cx="9144000" cy="1143000"/>
          </a:xfrm>
          <a:prstGeom prst="rect">
            <a:avLst/>
          </a:prstGeo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latin typeface="+mj-lt"/>
                <a:ea typeface="+mj-ea"/>
                <a:cs typeface="+mj-cs"/>
              </a:rPr>
              <a:t>Social impact investment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TextBox 3"/>
          <p:cNvSpPr txBox="1"/>
          <p:nvPr/>
        </p:nvSpPr>
        <p:spPr>
          <a:xfrm>
            <a:off x="5436096" y="6453336"/>
            <a:ext cx="3544915" cy="246221"/>
          </a:xfrm>
          <a:prstGeom prst="rect">
            <a:avLst/>
          </a:prstGeom>
          <a:solidFill>
            <a:schemeClr val="bg1"/>
          </a:solidFill>
        </p:spPr>
        <p:txBody>
          <a:bodyPr wrap="square" rtlCol="0">
            <a:spAutoFit/>
          </a:bodyPr>
          <a:lstStyle/>
          <a:p>
            <a:r>
              <a:rPr lang="en-GB" sz="1000" dirty="0" smtClean="0"/>
              <a:t>Photo credit: Abolish Empty Office Buildings, House People</a:t>
            </a:r>
            <a:endParaRPr lang="en-GB"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6792"/>
          </a:xfrm>
          <a:solidFill>
            <a:schemeClr val="bg2">
              <a:lumMod val="50000"/>
            </a:schemeClr>
          </a:solidFill>
        </p:spPr>
        <p:txBody>
          <a:bodyPr/>
          <a:lstStyle/>
          <a:p>
            <a:r>
              <a:rPr lang="en-US" b="1" dirty="0" smtClean="0">
                <a:solidFill>
                  <a:schemeClr val="bg1"/>
                </a:solidFill>
              </a:rPr>
              <a:t>Faith and Finance: practical questions</a:t>
            </a:r>
            <a:endParaRPr lang="en-US" b="1" dirty="0">
              <a:solidFill>
                <a:schemeClr val="bg1"/>
              </a:solidFill>
            </a:endParaRPr>
          </a:p>
        </p:txBody>
      </p:sp>
      <p:sp>
        <p:nvSpPr>
          <p:cNvPr id="3" name="Content Placeholder 2"/>
          <p:cNvSpPr>
            <a:spLocks noGrp="1"/>
          </p:cNvSpPr>
          <p:nvPr>
            <p:ph idx="1"/>
          </p:nvPr>
        </p:nvSpPr>
        <p:spPr/>
        <p:txBody>
          <a:bodyPr/>
          <a:lstStyle/>
          <a:p>
            <a:pPr>
              <a:buNone/>
            </a:pPr>
            <a:endParaRPr lang="en-US" dirty="0" smtClean="0"/>
          </a:p>
          <a:p>
            <a:r>
              <a:rPr lang="en-US" dirty="0" smtClean="0"/>
              <a:t>What are your key values/concerns?</a:t>
            </a:r>
          </a:p>
          <a:p>
            <a:r>
              <a:rPr lang="en-US" dirty="0" smtClean="0"/>
              <a:t>What are your financial objectives?</a:t>
            </a:r>
          </a:p>
          <a:p>
            <a:r>
              <a:rPr lang="en-US" dirty="0" smtClean="0"/>
              <a:t>Might you need to access your money quickly?</a:t>
            </a:r>
          </a:p>
          <a:p>
            <a:r>
              <a:rPr lang="en-US" dirty="0" smtClean="0"/>
              <a:t>Do you need professional advice?</a:t>
            </a:r>
          </a:p>
          <a:p>
            <a:r>
              <a:rPr lang="en-US" dirty="0" smtClean="0"/>
              <a:t>Are there legal constraints (for trustees)?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556792"/>
            <a:ext cx="9036496" cy="4525963"/>
          </a:xfrm>
        </p:spPr>
        <p:txBody>
          <a:bodyPr/>
          <a:lstStyle/>
          <a:p>
            <a:r>
              <a:rPr lang="en-GB" sz="2700" dirty="0" smtClean="0"/>
              <a:t>Your Ethical Money </a:t>
            </a:r>
            <a:r>
              <a:rPr lang="en-GB" sz="2700" dirty="0" smtClean="0">
                <a:hlinkClick r:id="rId3"/>
              </a:rPr>
              <a:t>www.yourethicalmoney.org</a:t>
            </a:r>
            <a:r>
              <a:rPr lang="en-GB" sz="2700" dirty="0" smtClean="0"/>
              <a:t>  </a:t>
            </a:r>
          </a:p>
          <a:p>
            <a:r>
              <a:rPr lang="en-GB" sz="2700" dirty="0" smtClean="0"/>
              <a:t>Good Money Week </a:t>
            </a:r>
            <a:r>
              <a:rPr lang="en-GB" sz="2700" dirty="0" smtClean="0">
                <a:hlinkClick r:id="rId4"/>
              </a:rPr>
              <a:t>www.goodmoneyweek.com</a:t>
            </a:r>
            <a:r>
              <a:rPr lang="en-GB" sz="2700" dirty="0" smtClean="0"/>
              <a:t> </a:t>
            </a:r>
          </a:p>
          <a:p>
            <a:r>
              <a:rPr lang="en-GB" sz="2700" dirty="0" smtClean="0"/>
              <a:t>Ethical Investment Association </a:t>
            </a:r>
            <a:r>
              <a:rPr lang="en-GB" sz="2700" dirty="0" smtClean="0">
                <a:hlinkClick r:id="rId5"/>
              </a:rPr>
              <a:t>www.ethicalinvestment.org.uk</a:t>
            </a:r>
            <a:r>
              <a:rPr lang="en-GB" sz="2700" dirty="0" smtClean="0"/>
              <a:t> </a:t>
            </a:r>
          </a:p>
          <a:p>
            <a:r>
              <a:rPr lang="en-GB" sz="2700" dirty="0"/>
              <a:t>Share Action </a:t>
            </a:r>
            <a:r>
              <a:rPr lang="en-GB" sz="2700" dirty="0">
                <a:hlinkClick r:id="rId6"/>
              </a:rPr>
              <a:t>www.shareaction.org</a:t>
            </a:r>
            <a:r>
              <a:rPr lang="en-GB" sz="2700" dirty="0"/>
              <a:t> </a:t>
            </a:r>
            <a:endParaRPr lang="en-GB" sz="2700" dirty="0" smtClean="0"/>
          </a:p>
          <a:p>
            <a:r>
              <a:rPr lang="en-GB" sz="2700" dirty="0" smtClean="0"/>
              <a:t>Association of British Credit Unions ltd. </a:t>
            </a:r>
            <a:r>
              <a:rPr lang="en-GB" sz="2700" dirty="0" smtClean="0">
                <a:hlinkClick r:id="rId7"/>
              </a:rPr>
              <a:t>www.abcul.org</a:t>
            </a:r>
            <a:endParaRPr lang="en-GB" sz="2700" dirty="0" smtClean="0"/>
          </a:p>
          <a:p>
            <a:r>
              <a:rPr lang="en-GB" sz="2700" dirty="0" smtClean="0"/>
              <a:t>Scottish League of Credit Unions </a:t>
            </a:r>
            <a:r>
              <a:rPr lang="en-GB" sz="2700" dirty="0" smtClean="0">
                <a:hlinkClick r:id="rId8"/>
              </a:rPr>
              <a:t>www.scottishcu.org</a:t>
            </a:r>
            <a:r>
              <a:rPr lang="en-GB" sz="2700" dirty="0" smtClean="0"/>
              <a:t> </a:t>
            </a:r>
          </a:p>
          <a:p>
            <a:r>
              <a:rPr lang="en-GB" sz="2700" dirty="0" smtClean="0"/>
              <a:t>Ethical Consumer </a:t>
            </a:r>
            <a:r>
              <a:rPr lang="en-GB" sz="2700" dirty="0" smtClean="0">
                <a:hlinkClick r:id="rId9"/>
              </a:rPr>
              <a:t>www.ethicalconsumer.org</a:t>
            </a:r>
            <a:endParaRPr lang="en-GB" sz="2700" dirty="0" smtClean="0"/>
          </a:p>
          <a:p>
            <a:r>
              <a:rPr lang="en-GB" sz="2700" dirty="0" err="1" smtClean="0"/>
              <a:t>Ethex</a:t>
            </a:r>
            <a:r>
              <a:rPr lang="en-GB" sz="2700" dirty="0" smtClean="0"/>
              <a:t> (positive investment) </a:t>
            </a:r>
            <a:r>
              <a:rPr lang="en-GB" sz="2700" dirty="0" smtClean="0">
                <a:hlinkClick r:id="rId10"/>
              </a:rPr>
              <a:t>www.ethex.org.uk</a:t>
            </a:r>
            <a:r>
              <a:rPr lang="en-GB" sz="2700" dirty="0" smtClean="0"/>
              <a:t>  </a:t>
            </a:r>
          </a:p>
          <a:p>
            <a:r>
              <a:rPr lang="en-GB" sz="2700" dirty="0" smtClean="0"/>
              <a:t>Ecumenical Council for Corporate Responsibility </a:t>
            </a:r>
            <a:r>
              <a:rPr lang="en-GB" sz="2700" dirty="0">
                <a:hlinkClick r:id="rId11"/>
              </a:rPr>
              <a:t>www.eccr.org.uk</a:t>
            </a:r>
            <a:r>
              <a:rPr lang="en-GB" sz="2700" dirty="0"/>
              <a:t> </a:t>
            </a:r>
          </a:p>
          <a:p>
            <a:endParaRPr lang="en-GB" sz="3000" dirty="0" smtClean="0"/>
          </a:p>
          <a:p>
            <a:endParaRPr lang="en-GB" dirty="0"/>
          </a:p>
        </p:txBody>
      </p:sp>
      <p:sp>
        <p:nvSpPr>
          <p:cNvPr id="5" name="Title 1"/>
          <p:cNvSpPr>
            <a:spLocks noGrp="1"/>
          </p:cNvSpPr>
          <p:nvPr>
            <p:ph type="title"/>
          </p:nvPr>
        </p:nvSpPr>
        <p:spPr>
          <a:xfrm>
            <a:off x="0" y="0"/>
            <a:ext cx="9144000" cy="1417638"/>
          </a:xfrm>
          <a:solidFill>
            <a:schemeClr val="bg2">
              <a:lumMod val="50000"/>
            </a:schemeClr>
          </a:solidFill>
        </p:spPr>
        <p:txBody>
          <a:bodyPr/>
          <a:lstStyle/>
          <a:p>
            <a:r>
              <a:rPr lang="en-US" b="1" dirty="0" smtClean="0">
                <a:solidFill>
                  <a:schemeClr val="bg1"/>
                </a:solidFill>
              </a:rPr>
              <a:t>Other sources of information</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85750"/>
            <a:ext cx="8229600" cy="714375"/>
          </a:xfrm>
        </p:spPr>
        <p:txBody>
          <a:bodyPr/>
          <a:lstStyle/>
          <a:p>
            <a:r>
              <a:rPr lang="en-GB" dirty="0" smtClean="0"/>
              <a:t/>
            </a:r>
            <a:br>
              <a:rPr lang="en-GB" dirty="0" smtClean="0"/>
            </a:br>
            <a:endParaRPr lang="en-GB" dirty="0" smtClean="0"/>
          </a:p>
        </p:txBody>
      </p:sp>
      <p:sp>
        <p:nvSpPr>
          <p:cNvPr id="10243" name="Content Placeholder 2"/>
          <p:cNvSpPr>
            <a:spLocks noGrp="1"/>
          </p:cNvSpPr>
          <p:nvPr>
            <p:ph idx="1"/>
          </p:nvPr>
        </p:nvSpPr>
        <p:spPr>
          <a:xfrm>
            <a:off x="214312" y="116632"/>
            <a:ext cx="8715375" cy="45719"/>
          </a:xfrm>
        </p:spPr>
        <p:txBody>
          <a:bodyPr/>
          <a:lstStyle/>
          <a:p>
            <a:pPr algn="ctr">
              <a:buNone/>
            </a:pPr>
            <a:endParaRPr lang="en-GB" sz="4400" dirty="0" smtClean="0">
              <a:latin typeface="Tahoma" pitchFamily="34" charset="0"/>
              <a:ea typeface="Tahoma" pitchFamily="34" charset="0"/>
              <a:cs typeface="Tahoma" pitchFamily="34" charset="0"/>
            </a:endParaRPr>
          </a:p>
          <a:p>
            <a:pPr algn="ctr">
              <a:buNone/>
            </a:pPr>
            <a:r>
              <a:rPr lang="en-GB" sz="4400" dirty="0" smtClean="0">
                <a:latin typeface="Tahoma" pitchFamily="34" charset="0"/>
                <a:ea typeface="Tahoma" pitchFamily="34" charset="0"/>
                <a:cs typeface="Tahoma" pitchFamily="34" charset="0"/>
              </a:rPr>
              <a:t>www.yourfaithyourfinance.org</a:t>
            </a:r>
          </a:p>
          <a:p>
            <a:pPr algn="ctr">
              <a:buNone/>
            </a:pPr>
            <a:r>
              <a:rPr lang="en-GB" dirty="0" smtClean="0">
                <a:solidFill>
                  <a:schemeClr val="bg1"/>
                </a:solidFill>
                <a:latin typeface="Tahoma" pitchFamily="34" charset="0"/>
                <a:ea typeface="Tahoma" pitchFamily="34" charset="0"/>
                <a:cs typeface="Tahoma" pitchFamily="34" charset="0"/>
              </a:rPr>
              <a:t>A guide to money, faith and ethics</a:t>
            </a:r>
            <a:r>
              <a:rPr lang="en-GB" dirty="0" smtClean="0"/>
              <a:t> </a:t>
            </a:r>
          </a:p>
          <a:p>
            <a:pPr algn="ctr">
              <a:buNone/>
            </a:pPr>
            <a:endParaRPr lang="en-GB" dirty="0" smtClean="0"/>
          </a:p>
          <a:p>
            <a:pPr>
              <a:buNone/>
            </a:pPr>
            <a:endParaRPr lang="en-GB" sz="2400" dirty="0" smtClean="0"/>
          </a:p>
          <a:p>
            <a:pPr>
              <a:buNone/>
            </a:pPr>
            <a:endParaRPr lang="en-GB" sz="2400" dirty="0"/>
          </a:p>
          <a:p>
            <a:pPr>
              <a:buNone/>
            </a:pPr>
            <a:endParaRPr lang="en-GB" sz="2400" dirty="0" smtClean="0"/>
          </a:p>
          <a:p>
            <a:pPr>
              <a:buNone/>
            </a:pPr>
            <a:endParaRPr lang="en-GB" sz="2400" dirty="0"/>
          </a:p>
          <a:p>
            <a:pPr lvl="1" algn="ctr">
              <a:buNone/>
            </a:pPr>
            <a:endParaRPr lang="en-GB" sz="2000" dirty="0" smtClean="0"/>
          </a:p>
          <a:p>
            <a:pPr lvl="1" algn="ctr">
              <a:buNone/>
            </a:pPr>
            <a:r>
              <a:rPr lang="en-GB" sz="2000" dirty="0" smtClean="0"/>
              <a:t>Contact suzannei@quaker.org.uk or 0207 663 1055 for more information.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2492896"/>
            <a:ext cx="2016348" cy="2016348"/>
          </a:xfrm>
          <a:prstGeom prst="rect">
            <a:avLst/>
          </a:prstGeom>
        </p:spPr>
      </p:pic>
      <p:sp>
        <p:nvSpPr>
          <p:cNvPr id="6" name="Title 1"/>
          <p:cNvSpPr txBox="1">
            <a:spLocks/>
          </p:cNvSpPr>
          <p:nvPr/>
        </p:nvSpPr>
        <p:spPr bwMode="auto">
          <a:xfrm>
            <a:off x="-1" y="5733257"/>
            <a:ext cx="9144000" cy="1124743"/>
          </a:xfrm>
          <a:prstGeom prst="rect">
            <a:avLst/>
          </a:prstGeo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3200" dirty="0" smtClean="0"/>
              <a:t>A workshop from Quaker Peace </a:t>
            </a:r>
            <a:r>
              <a:rPr lang="en-GB" sz="3200" dirty="0"/>
              <a:t>&amp;</a:t>
            </a:r>
            <a:r>
              <a:rPr lang="en-GB" sz="3200" dirty="0" smtClean="0"/>
              <a:t> Social Witness</a:t>
            </a:r>
            <a:endParaRPr lang="en-US" sz="3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2816"/>
          </a:xfrm>
          <a:solidFill>
            <a:schemeClr val="bg2">
              <a:lumMod val="50000"/>
            </a:schemeClr>
          </a:solidFill>
        </p:spPr>
        <p:txBody>
          <a:bodyPr/>
          <a:lstStyle/>
          <a:p>
            <a:r>
              <a:rPr lang="en-GB" b="1" dirty="0" smtClean="0">
                <a:solidFill>
                  <a:schemeClr val="bg1"/>
                </a:solidFill>
              </a:rPr>
              <a:t>Why link faith and finance?</a:t>
            </a:r>
            <a:endParaRPr lang="en-GB" b="1" dirty="0">
              <a:solidFill>
                <a:schemeClr val="bg1"/>
              </a:solidFill>
            </a:endParaRPr>
          </a:p>
        </p:txBody>
      </p:sp>
      <p:sp>
        <p:nvSpPr>
          <p:cNvPr id="5" name="Rectangle 3"/>
          <p:cNvSpPr>
            <a:spLocks noGrp="1" noChangeArrowheads="1"/>
          </p:cNvSpPr>
          <p:nvPr>
            <p:ph idx="1"/>
          </p:nvPr>
        </p:nvSpPr>
        <p:spPr>
          <a:xfrm>
            <a:off x="457200" y="1916832"/>
            <a:ext cx="8229600" cy="4608512"/>
          </a:xfrm>
        </p:spPr>
        <p:txBody>
          <a:bodyPr/>
          <a:lstStyle/>
          <a:p>
            <a:pPr marL="0" indent="0">
              <a:buNone/>
            </a:pPr>
            <a:r>
              <a:rPr lang="en-GB" sz="2800" dirty="0" smtClean="0"/>
              <a:t>“We </a:t>
            </a:r>
            <a:r>
              <a:rPr lang="en-GB" sz="2800" dirty="0"/>
              <a:t>need to ask the question whether this system is so broken that we must urgently work with others of faith and good will to put in its place a different system in which our testimonies can flourish.”</a:t>
            </a:r>
          </a:p>
          <a:p>
            <a:pPr marL="0" indent="0" algn="r">
              <a:buNone/>
            </a:pPr>
            <a:r>
              <a:rPr lang="en-GB" sz="2400" dirty="0"/>
              <a:t>Minute 23, Britain Yearly </a:t>
            </a:r>
            <a:r>
              <a:rPr lang="en-GB" sz="2400" dirty="0" smtClean="0"/>
              <a:t>Meeting </a:t>
            </a:r>
            <a:r>
              <a:rPr lang="en-GB" sz="2400" dirty="0"/>
              <a:t>2011</a:t>
            </a:r>
          </a:p>
          <a:p>
            <a:pPr marL="0" indent="0">
              <a:buNone/>
            </a:pPr>
            <a:endParaRPr lang="en-GB" sz="2800" i="1" dirty="0" smtClean="0">
              <a:solidFill>
                <a:schemeClr val="tx1"/>
              </a:solidFill>
            </a:endParaRPr>
          </a:p>
          <a:p>
            <a:pPr>
              <a:buNone/>
            </a:pPr>
            <a:r>
              <a:rPr lang="en-GB" sz="2800" i="1" dirty="0" smtClean="0">
                <a:solidFill>
                  <a:schemeClr val="tx1"/>
                </a:solidFill>
              </a:rPr>
              <a:t>“</a:t>
            </a:r>
            <a:r>
              <a:rPr lang="en-GB" sz="2800" dirty="0"/>
              <a:t>The action we are ready to take at this time is to make a strong corporate commitment to become a low-carbon, sustainable community.</a:t>
            </a:r>
            <a:r>
              <a:rPr lang="en-GB" sz="2800" dirty="0" smtClean="0">
                <a:solidFill>
                  <a:schemeClr val="tx1"/>
                </a:solidFill>
              </a:rPr>
              <a:t>” </a:t>
            </a:r>
          </a:p>
          <a:p>
            <a:pPr algn="r">
              <a:buNone/>
            </a:pPr>
            <a:r>
              <a:rPr lang="en-GB" sz="2800" dirty="0"/>
              <a:t>	</a:t>
            </a:r>
            <a:r>
              <a:rPr lang="en-GB" sz="2800" dirty="0" smtClean="0"/>
              <a:t>		</a:t>
            </a:r>
            <a:r>
              <a:rPr lang="en-GB" sz="2400" dirty="0" smtClean="0">
                <a:solidFill>
                  <a:schemeClr val="tx1"/>
                </a:solidFill>
              </a:rPr>
              <a:t>Minute </a:t>
            </a:r>
            <a:r>
              <a:rPr lang="en-GB" sz="2400" dirty="0">
                <a:solidFill>
                  <a:schemeClr val="tx1"/>
                </a:solidFill>
              </a:rPr>
              <a:t>36, Britain Yearly </a:t>
            </a:r>
            <a:r>
              <a:rPr lang="en-GB" sz="2400" dirty="0" smtClean="0">
                <a:solidFill>
                  <a:schemeClr val="tx1"/>
                </a:solidFill>
              </a:rPr>
              <a:t>Meeting </a:t>
            </a:r>
            <a:r>
              <a:rPr lang="en-GB" sz="2400" dirty="0">
                <a:solidFill>
                  <a:schemeClr val="tx1"/>
                </a:solidFill>
              </a:rPr>
              <a:t>2011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6792"/>
          </a:xfrm>
          <a:solidFill>
            <a:schemeClr val="bg2">
              <a:lumMod val="50000"/>
            </a:schemeClr>
          </a:solidFill>
        </p:spPr>
        <p:txBody>
          <a:bodyPr/>
          <a:lstStyle/>
          <a:p>
            <a:r>
              <a:rPr lang="en-US" b="1" smtClean="0">
                <a:solidFill>
                  <a:schemeClr val="bg1"/>
                </a:solidFill>
              </a:rPr>
              <a:t>Faith and </a:t>
            </a:r>
            <a:r>
              <a:rPr lang="en-US" b="1" dirty="0" smtClean="0">
                <a:solidFill>
                  <a:schemeClr val="bg1"/>
                </a:solidFill>
              </a:rPr>
              <a:t>Finance</a:t>
            </a:r>
            <a:endParaRPr lang="en-US" b="1" dirty="0">
              <a:solidFill>
                <a:schemeClr val="bg1"/>
              </a:solidFill>
            </a:endParaRPr>
          </a:p>
        </p:txBody>
      </p:sp>
      <p:sp>
        <p:nvSpPr>
          <p:cNvPr id="3" name="Content Placeholder 2"/>
          <p:cNvSpPr>
            <a:spLocks noGrp="1"/>
          </p:cNvSpPr>
          <p:nvPr>
            <p:ph idx="1"/>
          </p:nvPr>
        </p:nvSpPr>
        <p:spPr>
          <a:xfrm>
            <a:off x="457200" y="1716832"/>
            <a:ext cx="8229600" cy="5141168"/>
          </a:xfrm>
        </p:spPr>
        <p:txBody>
          <a:bodyPr/>
          <a:lstStyle/>
          <a:p>
            <a:pPr marL="0" indent="0">
              <a:buNone/>
            </a:pPr>
            <a:r>
              <a:rPr lang="en-GB" sz="2600" dirty="0" smtClean="0"/>
              <a:t>“</a:t>
            </a:r>
            <a:r>
              <a:rPr lang="en-GB" sz="2600" i="1" dirty="0"/>
              <a:t>We believe that, as Quakers, we should put our whole lives under the guidance of the Spirit. This should determine our choices as individuals and as a Society between saving and spending and the way in which savings are invested. We are led to choose investments that benefit the community at large and not just ourselves and our families or small groups; to be strictly honest and truthful; and to refuse to deal in products or services which are hurtful to individuals or to society as a whole. We should only invest in accordance with our principles</a:t>
            </a:r>
            <a:r>
              <a:rPr lang="en-GB" sz="2600" i="1" dirty="0" smtClean="0"/>
              <a:t>.”</a:t>
            </a:r>
            <a:endParaRPr lang="en-GB" sz="2600" dirty="0" smtClean="0"/>
          </a:p>
          <a:p>
            <a:pPr marL="0" indent="0" algn="r">
              <a:buNone/>
            </a:pPr>
            <a:r>
              <a:rPr lang="en-GB" sz="2000" dirty="0" smtClean="0"/>
              <a:t>Young Friends Central Committee 1980 </a:t>
            </a:r>
          </a:p>
          <a:p>
            <a:pPr marL="0" indent="0" algn="r">
              <a:buNone/>
            </a:pPr>
            <a:r>
              <a:rPr lang="en-US" sz="2000" i="1" dirty="0" smtClean="0"/>
              <a:t>Quaker </a:t>
            </a:r>
            <a:r>
              <a:rPr lang="en-US" sz="2000" i="1" dirty="0"/>
              <a:t>Faith &amp; Practice </a:t>
            </a:r>
            <a:r>
              <a:rPr lang="en-US" sz="2000" dirty="0"/>
              <a:t>20.57 </a:t>
            </a:r>
            <a:endParaRPr lang="en-GB" sz="1600" dirty="0"/>
          </a:p>
          <a:p>
            <a:pPr marL="0" indent="0">
              <a:buNone/>
            </a:pPr>
            <a:endParaRPr lang="en-GB" dirty="0"/>
          </a:p>
          <a:p>
            <a:pPr marL="0" indent="0">
              <a:buNone/>
            </a:pPr>
            <a:endParaRPr lang="en-US" dirty="0" smtClean="0"/>
          </a:p>
          <a:p>
            <a:endParaRPr lang="en-US" dirty="0"/>
          </a:p>
        </p:txBody>
      </p:sp>
    </p:spTree>
    <p:extLst>
      <p:ext uri="{BB962C8B-B14F-4D97-AF65-F5344CB8AC3E}">
        <p14:creationId xmlns:p14="http://schemas.microsoft.com/office/powerpoint/2010/main" val="1151491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1417638"/>
          </a:xfrm>
          <a:solidFill>
            <a:schemeClr val="bg2">
              <a:lumMod val="50000"/>
            </a:schemeClr>
          </a:solidFill>
        </p:spPr>
        <p:txBody>
          <a:bodyPr/>
          <a:lstStyle/>
          <a:p>
            <a:r>
              <a:rPr lang="en-US" b="1" dirty="0" smtClean="0">
                <a:solidFill>
                  <a:schemeClr val="bg1"/>
                </a:solidFill>
              </a:rPr>
              <a:t>Where is our money?</a:t>
            </a:r>
            <a:endParaRPr lang="en-US" b="1" dirty="0">
              <a:solidFill>
                <a:schemeClr val="bg1"/>
              </a:solidFill>
            </a:endParaRPr>
          </a:p>
        </p:txBody>
      </p:sp>
      <p:sp>
        <p:nvSpPr>
          <p:cNvPr id="8" name="TextBox 7"/>
          <p:cNvSpPr txBox="1"/>
          <p:nvPr/>
        </p:nvSpPr>
        <p:spPr>
          <a:xfrm>
            <a:off x="6228184" y="5855440"/>
            <a:ext cx="2088232" cy="246221"/>
          </a:xfrm>
          <a:prstGeom prst="rect">
            <a:avLst/>
          </a:prstGeom>
          <a:noFill/>
        </p:spPr>
        <p:txBody>
          <a:bodyPr wrap="square" rtlCol="0">
            <a:spAutoFit/>
          </a:bodyPr>
          <a:lstStyle/>
          <a:p>
            <a:r>
              <a:rPr lang="en-GB" sz="1000" dirty="0" smtClean="0"/>
              <a:t>Photo credit: </a:t>
            </a:r>
            <a:r>
              <a:rPr lang="en-GB" sz="1000" dirty="0" err="1" smtClean="0"/>
              <a:t>Yaili</a:t>
            </a:r>
            <a:r>
              <a:rPr lang="en-GB" sz="1000" dirty="0" smtClean="0"/>
              <a:t> </a:t>
            </a:r>
            <a:r>
              <a:rPr lang="en-GB" sz="1000" dirty="0"/>
              <a:t>(</a:t>
            </a:r>
            <a:r>
              <a:rPr lang="en-GB" sz="1000" dirty="0" err="1" smtClean="0"/>
              <a:t>Flickr,CC</a:t>
            </a:r>
            <a:r>
              <a:rPr lang="en-GB" sz="1000" dirty="0" smtClean="0"/>
              <a:t> </a:t>
            </a:r>
            <a:r>
              <a:rPr lang="en-GB" sz="1000" dirty="0"/>
              <a:t>2.0</a:t>
            </a:r>
            <a:r>
              <a:rPr lang="en-GB" sz="1000" dirty="0" smtClean="0"/>
              <a:t>)</a:t>
            </a:r>
            <a:endParaRPr lang="en-GB" sz="1000" dirty="0"/>
          </a:p>
        </p:txBody>
      </p:sp>
      <p:pic>
        <p:nvPicPr>
          <p:cNvPr id="2" name="Picture 1"/>
          <p:cNvPicPr>
            <a:picLocks noChangeAspect="1"/>
          </p:cNvPicPr>
          <p:nvPr/>
        </p:nvPicPr>
        <p:blipFill>
          <a:blip r:embed="rId3"/>
          <a:stretch>
            <a:fillRect/>
          </a:stretch>
        </p:blipFill>
        <p:spPr>
          <a:xfrm>
            <a:off x="1581150" y="1792737"/>
            <a:ext cx="5981700" cy="39338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1417638"/>
          </a:xfrm>
          <a:solidFill>
            <a:schemeClr val="bg2">
              <a:lumMod val="50000"/>
            </a:schemeClr>
          </a:solidFill>
        </p:spPr>
        <p:txBody>
          <a:bodyPr/>
          <a:lstStyle/>
          <a:p>
            <a:r>
              <a:rPr lang="en-US" b="1" dirty="0" smtClean="0">
                <a:solidFill>
                  <a:schemeClr val="bg1"/>
                </a:solidFill>
              </a:rPr>
              <a:t>How might we use our money </a:t>
            </a:r>
            <a:br>
              <a:rPr lang="en-US" b="1" dirty="0" smtClean="0">
                <a:solidFill>
                  <a:schemeClr val="bg1"/>
                </a:solidFill>
              </a:rPr>
            </a:br>
            <a:r>
              <a:rPr lang="en-US" b="1" dirty="0" smtClean="0">
                <a:solidFill>
                  <a:schemeClr val="bg1"/>
                </a:solidFill>
              </a:rPr>
              <a:t>as an act of witness?</a:t>
            </a:r>
            <a:endParaRPr lang="en-US" b="1" dirty="0">
              <a:solidFill>
                <a:schemeClr val="bg1"/>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48" y="2037708"/>
            <a:ext cx="5833268" cy="3875833"/>
          </a:xfrm>
          <a:prstGeom prst="rect">
            <a:avLst/>
          </a:prstGeom>
          <a:noFill/>
          <a:ln>
            <a:noFill/>
          </a:ln>
        </p:spPr>
      </p:pic>
      <p:sp>
        <p:nvSpPr>
          <p:cNvPr id="4" name="TextBox 3"/>
          <p:cNvSpPr txBox="1"/>
          <p:nvPr/>
        </p:nvSpPr>
        <p:spPr>
          <a:xfrm>
            <a:off x="5652120" y="6093296"/>
            <a:ext cx="1800200" cy="400110"/>
          </a:xfrm>
          <a:prstGeom prst="rect">
            <a:avLst/>
          </a:prstGeom>
          <a:noFill/>
        </p:spPr>
        <p:txBody>
          <a:bodyPr wrap="square" rtlCol="0">
            <a:spAutoFit/>
          </a:bodyPr>
          <a:lstStyle/>
          <a:p>
            <a:r>
              <a:rPr lang="en-GB" sz="1000" dirty="0"/>
              <a:t>Photo credit: </a:t>
            </a:r>
            <a:r>
              <a:rPr lang="en-GB" sz="1000" dirty="0" smtClean="0"/>
              <a:t>Mike </a:t>
            </a:r>
            <a:r>
              <a:rPr lang="en-GB" sz="1000" dirty="0" err="1" smtClean="0"/>
              <a:t>Beales</a:t>
            </a:r>
            <a:r>
              <a:rPr lang="en-GB" sz="1000" dirty="0" smtClean="0"/>
              <a:t> (</a:t>
            </a:r>
            <a:r>
              <a:rPr lang="en-GB" sz="1000" dirty="0" err="1" smtClean="0"/>
              <a:t>Flikr</a:t>
            </a:r>
            <a:r>
              <a:rPr lang="en-GB" sz="1000" dirty="0" smtClean="0"/>
              <a:t>, CC </a:t>
            </a:r>
            <a:r>
              <a:rPr lang="en-GB" sz="1000" dirty="0"/>
              <a:t>2.0</a:t>
            </a:r>
            <a:r>
              <a:rPr lang="en-GB" sz="1000" dirty="0" smtClean="0"/>
              <a:t>)</a:t>
            </a:r>
            <a:endParaRPr lang="en-GB" sz="1000" dirty="0"/>
          </a:p>
        </p:txBody>
      </p:sp>
    </p:spTree>
    <p:extLst>
      <p:ext uri="{BB962C8B-B14F-4D97-AF65-F5344CB8AC3E}">
        <p14:creationId xmlns:p14="http://schemas.microsoft.com/office/powerpoint/2010/main" val="2658476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6" name="Title 1"/>
          <p:cNvSpPr txBox="1">
            <a:spLocks/>
          </p:cNvSpPr>
          <p:nvPr/>
        </p:nvSpPr>
        <p:spPr bwMode="auto">
          <a:xfrm>
            <a:off x="0" y="0"/>
            <a:ext cx="9144000" cy="1417638"/>
          </a:xfrm>
          <a:prstGeom prst="rect">
            <a:avLst/>
          </a:prstGeo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Bank accounts</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p:cNvPicPr>
            <a:picLocks noChangeAspect="1"/>
          </p:cNvPicPr>
          <p:nvPr/>
        </p:nvPicPr>
        <p:blipFill>
          <a:blip r:embed="rId3"/>
          <a:stretch>
            <a:fillRect/>
          </a:stretch>
        </p:blipFill>
        <p:spPr>
          <a:xfrm>
            <a:off x="1863720" y="1844824"/>
            <a:ext cx="5416559" cy="4032448"/>
          </a:xfrm>
          <a:prstGeom prst="rect">
            <a:avLst/>
          </a:prstGeom>
        </p:spPr>
      </p:pic>
      <p:sp>
        <p:nvSpPr>
          <p:cNvPr id="8" name="TextBox 7"/>
          <p:cNvSpPr txBox="1"/>
          <p:nvPr/>
        </p:nvSpPr>
        <p:spPr>
          <a:xfrm>
            <a:off x="5768111" y="6058237"/>
            <a:ext cx="1512168" cy="400110"/>
          </a:xfrm>
          <a:prstGeom prst="rect">
            <a:avLst/>
          </a:prstGeom>
          <a:noFill/>
        </p:spPr>
        <p:txBody>
          <a:bodyPr wrap="square" rtlCol="0">
            <a:spAutoFit/>
          </a:bodyPr>
          <a:lstStyle/>
          <a:p>
            <a:r>
              <a:rPr lang="en-GB" sz="1000" dirty="0"/>
              <a:t>Photo credit: </a:t>
            </a:r>
            <a:r>
              <a:rPr lang="en-GB" sz="1000" dirty="0" err="1" smtClean="0"/>
              <a:t>fsecart</a:t>
            </a:r>
            <a:r>
              <a:rPr lang="en-GB" sz="1000" dirty="0" smtClean="0"/>
              <a:t> (</a:t>
            </a:r>
            <a:r>
              <a:rPr lang="en-GB" sz="1000" dirty="0" err="1" smtClean="0"/>
              <a:t>Flikr</a:t>
            </a:r>
            <a:r>
              <a:rPr lang="en-GB" sz="1000" dirty="0" smtClean="0"/>
              <a:t>, CC </a:t>
            </a:r>
            <a:r>
              <a:rPr lang="en-GB" sz="1000" dirty="0"/>
              <a:t>2.0</a:t>
            </a:r>
            <a:r>
              <a:rPr lang="en-GB" sz="1000" dirty="0" smtClean="0"/>
              <a:t>)</a:t>
            </a:r>
            <a:endParaRPr lang="en-GB"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Ludlow</a:t>
            </a:r>
            <a:endParaRPr lang="en-GB" dirty="0"/>
          </a:p>
        </p:txBody>
      </p:sp>
      <p:pic>
        <p:nvPicPr>
          <p:cNvPr id="7" name="Content Placeholder 6" descr="Credit-Union-sign-up.jp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1417638"/>
            <a:ext cx="9143999" cy="4838372"/>
          </a:xfrm>
        </p:spPr>
      </p:pic>
      <p:sp>
        <p:nvSpPr>
          <p:cNvPr id="5" name="Title 1"/>
          <p:cNvSpPr txBox="1">
            <a:spLocks/>
          </p:cNvSpPr>
          <p:nvPr/>
        </p:nvSpPr>
        <p:spPr bwMode="auto">
          <a:xfrm>
            <a:off x="0" y="0"/>
            <a:ext cx="9144000" cy="1417638"/>
          </a:xfrm>
          <a:prstGeom prst="rect">
            <a:avLst/>
          </a:prstGeo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latin typeface="+mj-lt"/>
                <a:ea typeface="+mj-ea"/>
                <a:cs typeface="+mj-cs"/>
              </a:rPr>
              <a:t>Credit </a:t>
            </a:r>
            <a:r>
              <a:rPr lang="en-US" sz="4400" b="1" dirty="0">
                <a:solidFill>
                  <a:schemeClr val="bg1"/>
                </a:solidFill>
                <a:latin typeface="+mj-lt"/>
                <a:ea typeface="+mj-ea"/>
                <a:cs typeface="+mj-cs"/>
              </a:rPr>
              <a:t>u</a:t>
            </a:r>
            <a:r>
              <a:rPr lang="en-US" sz="4400" b="1" dirty="0" smtClean="0">
                <a:solidFill>
                  <a:schemeClr val="bg1"/>
                </a:solidFill>
                <a:latin typeface="+mj-lt"/>
                <a:ea typeface="+mj-ea"/>
                <a:cs typeface="+mj-cs"/>
              </a:rPr>
              <a:t>nions and building societies</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extBox 2"/>
          <p:cNvSpPr txBox="1"/>
          <p:nvPr/>
        </p:nvSpPr>
        <p:spPr>
          <a:xfrm>
            <a:off x="6804248" y="6381328"/>
            <a:ext cx="2448272" cy="246221"/>
          </a:xfrm>
          <a:prstGeom prst="rect">
            <a:avLst/>
          </a:prstGeom>
          <a:noFill/>
        </p:spPr>
        <p:txBody>
          <a:bodyPr wrap="square" rtlCol="0">
            <a:spAutoFit/>
          </a:bodyPr>
          <a:lstStyle/>
          <a:p>
            <a:r>
              <a:rPr lang="en-GB" sz="1000" dirty="0" smtClean="0"/>
              <a:t>Photo credit: Ludlow Quaker meeting</a:t>
            </a:r>
            <a:endParaRPr lang="en-GB"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2554" b="-497"/>
          <a:stretch/>
        </p:blipFill>
        <p:spPr>
          <a:xfrm>
            <a:off x="4655801" y="1196243"/>
            <a:ext cx="4594274" cy="5760640"/>
          </a:xfrm>
          <a:prstGeom prst="rect">
            <a:avLst/>
          </a:prstGeom>
        </p:spPr>
      </p:pic>
      <p:sp>
        <p:nvSpPr>
          <p:cNvPr id="24578" name="Title 1"/>
          <p:cNvSpPr>
            <a:spLocks noGrp="1"/>
          </p:cNvSpPr>
          <p:nvPr>
            <p:ph type="title"/>
          </p:nvPr>
        </p:nvSpPr>
        <p:spPr>
          <a:xfrm>
            <a:off x="457200" y="274638"/>
            <a:ext cx="8229600" cy="706090"/>
          </a:xfrm>
        </p:spPr>
        <p:txBody>
          <a:bodyPr/>
          <a:lstStyle/>
          <a:p>
            <a:endParaRPr lang="en-GB" altLang="en-US" dirty="0" smtClean="0"/>
          </a:p>
        </p:txBody>
      </p:sp>
      <p:pic>
        <p:nvPicPr>
          <p:cNvPr id="24579" name="Picture 2" descr="C:\Users\suzannei\AppData\Local\Microsoft\Windows\Temporary Internet Files\Content.Outlook\K33SFIGB\Glamis St 8_011 (2).jpg"/>
          <p:cNvPicPr>
            <a:picLocks noGrp="1" noChangeAspect="1" noChangeArrowheads="1"/>
          </p:cNvPicPr>
          <p:nvPr>
            <p:ph idx="1"/>
          </p:nvPr>
        </p:nvPicPr>
        <p:blipFill rotWithShape="1">
          <a:blip r:embed="rId4" cstate="screen">
            <a:extLst>
              <a:ext uri="{28A0092B-C50C-407E-A947-70E740481C1C}">
                <a14:useLocalDpi xmlns:a14="http://schemas.microsoft.com/office/drawing/2010/main"/>
              </a:ext>
            </a:extLst>
          </a:blip>
          <a:srcRect l="-87"/>
          <a:stretch/>
        </p:blipFill>
        <p:spPr>
          <a:xfrm>
            <a:off x="-22861" y="1195214"/>
            <a:ext cx="4666870" cy="5690170"/>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bwMode="auto">
          <a:xfrm>
            <a:off x="-32421" y="8136"/>
            <a:ext cx="9167361" cy="1196752"/>
          </a:xfrm>
          <a:prstGeom prst="rect">
            <a:avLst/>
          </a:prstGeo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chemeClr val="bg1"/>
                </a:solidFill>
              </a:rPr>
              <a:t>Quaker Social Housing Account</a:t>
            </a:r>
            <a:endParaRPr lang="en-US" b="1" dirty="0">
              <a:solidFill>
                <a:schemeClr val="bg1"/>
              </a:solidFill>
            </a:endParaRPr>
          </a:p>
        </p:txBody>
      </p:sp>
      <p:sp>
        <p:nvSpPr>
          <p:cNvPr id="7" name="TextBox 6"/>
          <p:cNvSpPr txBox="1"/>
          <p:nvPr/>
        </p:nvSpPr>
        <p:spPr>
          <a:xfrm>
            <a:off x="6804248" y="6453336"/>
            <a:ext cx="2176763" cy="246221"/>
          </a:xfrm>
          <a:prstGeom prst="rect">
            <a:avLst/>
          </a:prstGeom>
          <a:solidFill>
            <a:schemeClr val="bg1"/>
          </a:solidFill>
        </p:spPr>
        <p:txBody>
          <a:bodyPr wrap="square" rtlCol="0">
            <a:spAutoFit/>
          </a:bodyPr>
          <a:lstStyle/>
          <a:p>
            <a:r>
              <a:rPr lang="en-GB" sz="1000" dirty="0" smtClean="0"/>
              <a:t>Photo credit: Quaker Housing Trust</a:t>
            </a:r>
            <a:endParaRPr lang="en-GB" sz="1000" dirty="0"/>
          </a:p>
        </p:txBody>
      </p:sp>
    </p:spTree>
    <p:extLst>
      <p:ext uri="{BB962C8B-B14F-4D97-AF65-F5344CB8AC3E}">
        <p14:creationId xmlns:p14="http://schemas.microsoft.com/office/powerpoint/2010/main" val="2220044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Shares (equities)</a:t>
            </a:r>
            <a:endParaRPr lang="en-US" b="1"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5765893-1688-4A29-AA87-2B9D711D43DF}" type="slidenum">
              <a:rPr lang="en-US" smtClean="0"/>
              <a:pPr>
                <a:defRPr/>
              </a:pPr>
              <a:t>8</a:t>
            </a:fld>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178" t="13774" r="784"/>
          <a:stretch/>
        </p:blipFill>
        <p:spPr>
          <a:xfrm>
            <a:off x="-108520" y="1412776"/>
            <a:ext cx="9252519" cy="5445224"/>
          </a:xfrm>
          <a:prstGeom prst="rect">
            <a:avLst/>
          </a:prstGeom>
        </p:spPr>
      </p:pic>
      <p:sp>
        <p:nvSpPr>
          <p:cNvPr id="8" name="Title 1"/>
          <p:cNvSpPr txBox="1">
            <a:spLocks/>
          </p:cNvSpPr>
          <p:nvPr/>
        </p:nvSpPr>
        <p:spPr bwMode="auto">
          <a:xfrm>
            <a:off x="-9398" y="0"/>
            <a:ext cx="9153398" cy="1417638"/>
          </a:xfrm>
          <a:prstGeom prst="rect">
            <a:avLst/>
          </a:prstGeo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Shares</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0" name="TextBox 9"/>
          <p:cNvSpPr txBox="1"/>
          <p:nvPr/>
        </p:nvSpPr>
        <p:spPr>
          <a:xfrm>
            <a:off x="6565505" y="6301083"/>
            <a:ext cx="2160240" cy="400110"/>
          </a:xfrm>
          <a:prstGeom prst="rect">
            <a:avLst/>
          </a:prstGeom>
          <a:solidFill>
            <a:schemeClr val="bg1"/>
          </a:solidFill>
        </p:spPr>
        <p:txBody>
          <a:bodyPr wrap="square" rtlCol="0">
            <a:spAutoFit/>
          </a:bodyPr>
          <a:lstStyle/>
          <a:p>
            <a:r>
              <a:rPr lang="en-GB" sz="1000" dirty="0"/>
              <a:t>Photo credit: </a:t>
            </a:r>
            <a:r>
              <a:rPr lang="en-GB" sz="1000" dirty="0" smtClean="0"/>
              <a:t>Ken </a:t>
            </a:r>
            <a:r>
              <a:rPr lang="en-GB" sz="1000" dirty="0" err="1" smtClean="0"/>
              <a:t>Teegardin</a:t>
            </a:r>
            <a:r>
              <a:rPr lang="en-GB" sz="1000" dirty="0" smtClean="0"/>
              <a:t> (</a:t>
            </a:r>
            <a:r>
              <a:rPr lang="en-GB" sz="1000" dirty="0" err="1" smtClean="0"/>
              <a:t>Flikr</a:t>
            </a:r>
            <a:r>
              <a:rPr lang="en-GB" sz="1000" dirty="0" smtClean="0"/>
              <a:t>, CC </a:t>
            </a:r>
            <a:r>
              <a:rPr lang="en-GB" sz="1000" dirty="0"/>
              <a:t>2.0</a:t>
            </a:r>
            <a:r>
              <a:rPr lang="en-GB" sz="1000" dirty="0" smtClean="0"/>
              <a:t>)</a:t>
            </a:r>
            <a:endParaRPr lang="en-GB"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D5765893-1688-4A29-AA87-2B9D711D43DF}" type="slidenum">
              <a:rPr lang="en-US" smtClean="0"/>
              <a:pPr>
                <a:defRPr/>
              </a:pPr>
              <a:t>9</a:t>
            </a:fld>
            <a:endParaRPr lang="en-US" dirty="0"/>
          </a:p>
        </p:txBody>
      </p:sp>
      <p:pic>
        <p:nvPicPr>
          <p:cNvPr id="9" name="Picture 1"/>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400"/>
          <a:stretch/>
        </p:blipFill>
        <p:spPr bwMode="auto">
          <a:xfrm>
            <a:off x="-36512" y="1412776"/>
            <a:ext cx="9180512" cy="544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0" y="0"/>
            <a:ext cx="9144000" cy="1417638"/>
          </a:xfrm>
          <a:prstGeom prst="rect">
            <a:avLst/>
          </a:prstGeo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Positive/negative</a:t>
            </a:r>
            <a:r>
              <a:rPr kumimoji="0" lang="en-US" sz="4400" b="1" i="0" u="none" strike="noStrike" kern="1200" cap="none" spc="0" normalizeH="0" noProof="0" dirty="0" smtClean="0">
                <a:ln>
                  <a:noFill/>
                </a:ln>
                <a:solidFill>
                  <a:schemeClr val="bg1"/>
                </a:solidFill>
                <a:effectLst/>
                <a:uLnTx/>
                <a:uFillTx/>
                <a:latin typeface="+mj-lt"/>
                <a:ea typeface="+mj-ea"/>
                <a:cs typeface="+mj-cs"/>
              </a:rPr>
              <a:t> screening</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7331224" y="6421212"/>
            <a:ext cx="1584176" cy="246221"/>
          </a:xfrm>
          <a:prstGeom prst="rect">
            <a:avLst/>
          </a:prstGeom>
          <a:solidFill>
            <a:schemeClr val="bg1"/>
          </a:solidFill>
        </p:spPr>
        <p:txBody>
          <a:bodyPr wrap="square" rtlCol="0">
            <a:spAutoFit/>
          </a:bodyPr>
          <a:lstStyle/>
          <a:p>
            <a:r>
              <a:rPr lang="en-GB" sz="1000" dirty="0" smtClean="0"/>
              <a:t>Photo credit: Alan </a:t>
            </a:r>
            <a:r>
              <a:rPr lang="en-GB" sz="1000" dirty="0" err="1" smtClean="0"/>
              <a:t>Allport</a:t>
            </a:r>
            <a:endParaRPr lang="en-GB"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5925</TotalTime>
  <Words>3028</Words>
  <Application>Microsoft Office PowerPoint</Application>
  <PresentationFormat>On-screen Show (4:3)</PresentationFormat>
  <Paragraphs>253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Tahoma</vt:lpstr>
      <vt:lpstr>Office Theme</vt:lpstr>
      <vt:lpstr>Your faith, your finance A workshop from Quaker Peace &amp; Social Witness</vt:lpstr>
      <vt:lpstr>Why link faith and finance?</vt:lpstr>
      <vt:lpstr>Where is our money?</vt:lpstr>
      <vt:lpstr>How might we use our money  as an act of witness?</vt:lpstr>
      <vt:lpstr>PowerPoint Presentation</vt:lpstr>
      <vt:lpstr>Ludlow</vt:lpstr>
      <vt:lpstr>PowerPoint Presentation</vt:lpstr>
      <vt:lpstr>Shares (equities)</vt:lpstr>
      <vt:lpstr>PowerPoint Presentation</vt:lpstr>
      <vt:lpstr>PowerPoint Presentation</vt:lpstr>
      <vt:lpstr>PowerPoint Presentation</vt:lpstr>
      <vt:lpstr>PowerPoint Presentation</vt:lpstr>
      <vt:lpstr>PowerPoint Presentation</vt:lpstr>
      <vt:lpstr>Property/buildings</vt:lpstr>
      <vt:lpstr>Property/buildings</vt:lpstr>
      <vt:lpstr>Social impact investment</vt:lpstr>
      <vt:lpstr>Faith and Finance: practical questions</vt:lpstr>
      <vt:lpstr>Other sources of information</vt:lpstr>
      <vt:lpstr> </vt:lpstr>
      <vt:lpstr>Faith and Finance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dc:creator>
  <cp:lastModifiedBy>Suzanne Ismail</cp:lastModifiedBy>
  <cp:revision>610</cp:revision>
  <dcterms:created xsi:type="dcterms:W3CDTF">2008-04-18T07:42:13Z</dcterms:created>
  <dcterms:modified xsi:type="dcterms:W3CDTF">2016-09-28T09:41:46Z</dcterms:modified>
</cp:coreProperties>
</file>